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61" r:id="rId4"/>
    <p:sldId id="369" r:id="rId5"/>
    <p:sldId id="359" r:id="rId6"/>
    <p:sldId id="360" r:id="rId7"/>
    <p:sldId id="362" r:id="rId8"/>
    <p:sldId id="372" r:id="rId9"/>
    <p:sldId id="371" r:id="rId10"/>
    <p:sldId id="370" r:id="rId11"/>
    <p:sldId id="373" r:id="rId12"/>
    <p:sldId id="363" r:id="rId13"/>
    <p:sldId id="374" r:id="rId14"/>
    <p:sldId id="375" r:id="rId15"/>
    <p:sldId id="364" r:id="rId16"/>
    <p:sldId id="365" r:id="rId17"/>
    <p:sldId id="376" r:id="rId18"/>
    <p:sldId id="366" r:id="rId19"/>
    <p:sldId id="378" r:id="rId20"/>
    <p:sldId id="379" r:id="rId21"/>
    <p:sldId id="380" r:id="rId22"/>
    <p:sldId id="377" r:id="rId23"/>
    <p:sldId id="367" r:id="rId24"/>
    <p:sldId id="382" r:id="rId25"/>
    <p:sldId id="381" r:id="rId26"/>
    <p:sldId id="368" r:id="rId27"/>
    <p:sldId id="383" r:id="rId28"/>
    <p:sldId id="348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6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19D24-2BFB-46F4-BAD3-F8ED0654A924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EBFFE-1A12-4079-802B-16C0CC51B5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371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42F991-A083-42E0-B0A6-878818CD0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90EE19-4E71-4EE0-8797-1D33FD01F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C9FF88-CBC8-4DEC-BAAF-BD9687A31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38D799-7FD1-4EC9-BF41-542859B78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7584407-F220-469E-9996-A9DBA180C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06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B6478-44DD-4EE5-B960-6EAE73CC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84291D-3467-4068-BF48-2542327A6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B3B26A-C4FF-4132-B547-08B72CAC1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3C102E-F99F-4750-8620-6B70D6996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43048C-359E-4115-AD90-7CF64EFF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5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020793A-536E-41B9-BDFA-E1796C0DE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0889A1-7172-4CCC-8E97-0FEF9ECA8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248869-D940-45BC-995E-045966EA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A84E65-8469-4AAC-80D6-027C13B7F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5C398C-EDAC-4B66-8CB8-33D3B741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9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52883E-1095-4C20-9CDF-36D69CEA2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A3AAD6-C6CB-4834-8D16-9BE79E82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CCC760-8FB7-443D-8096-1D13E455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81EBE8-A0F0-47D1-9E12-4F66D772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AA690D-2E98-40E8-96AD-9ABBAFE5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65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477C4B-8956-430F-81E1-75A04BEA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88D4CAF-002A-4556-B8ED-C3464BF4F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8C8D77-A141-4AEE-BCBF-2D149F961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2C11DF-C045-43C6-A476-B9DCDC688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8000CE-AF3A-44F3-B9E3-58736318F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274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31749-726F-4F98-92B3-C1EF5817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7C295D-BFDE-4CB9-A501-CBBB717D0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A680A6-151F-4BEA-A08C-7FD5132C4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86F5CD-C7D6-4BA5-8259-E7E59CDE7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09447AA-941D-4D0E-9DB1-BFB28027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1FF10F1-7F07-40A9-BD97-795DF7193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733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936000-1B41-417A-9007-E18B0A3E4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B6E3F4A-DACF-4613-9EB2-FC08E8E58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BDDBB2-E257-4DE8-87AB-A7E4611F4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604DDA8-7D7B-4864-B14A-C0D0A2AB1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14EF0C-E07A-4F4A-A758-F89CD0C8A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1B68DF-7B08-4E2E-9A18-55328D65A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EB8F4FF-8551-4C05-B887-459872B6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5BE88A8-8CA3-4578-B4F2-52AD5E0C2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788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889FAD-0E9D-4A15-9A07-A9ED52BA8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7ED7FD-1E25-45BF-A6FF-511C34044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7992BF7-D0FF-4F36-9946-B5CEE777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C4A5424-530D-497A-BBC5-84763A6F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945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935B85-9E47-4BF5-B138-CB1EC697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1DE2494-B94C-40D7-91DB-57874DCA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5CF5CA-B502-4568-9826-089A4F428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666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D79DBA-957B-4B3D-A342-51808C22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34C834-D8F9-4E0B-924F-AECFFA42F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59B23D4-AF02-46FB-AD9C-9B97CFA8FA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5312C0-2598-4BA9-B78F-A5FECBFAE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6134847-17FB-4F06-8A2B-0A12715B6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57C1C6-0CA3-4659-B597-C6E9235ED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380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9C034-905C-402E-A55E-F99AACAB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5EF11-ACDE-4226-A0C4-C65AAFBA5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945454-4FB5-4520-85D4-5085AB4AF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39026B5-2463-4333-B246-5CB958A5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327772D-8D8C-4271-91DC-380589CB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CF67D5-801E-424F-8940-0FC02EFD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322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A490F-D69A-4184-B5E8-D81E5D7C4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58552A-761D-463A-8AA2-EBC62B6FD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5BF88B-A150-4DC1-A65F-4FB75E7F3A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73FBB-4924-4630-8E4D-86219B750398}" type="datetimeFigureOut">
              <a:rPr lang="ru-RU" smtClean="0"/>
              <a:t>22.07.2022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E27505-612F-40CD-A79D-E9B959D2B6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75A9FC-E36C-4D47-8A58-0D0DA39AAD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285C8-440E-4451-A38E-82D467C143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35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F8EDF2-1BDA-4129-84ED-213C25084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Схемотехника устройств компьютерных систем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F0455E5-96D4-474C-9CF6-71E123D862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</a:t>
            </a:r>
            <a:r>
              <a:rPr lang="en-US" dirty="0"/>
              <a:t>10</a:t>
            </a:r>
            <a:r>
              <a:rPr lang="ru-RU" dirty="0"/>
              <a:t>. </a:t>
            </a:r>
            <a:r>
              <a:rPr lang="ru-RU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Простые периферийные устройства.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804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6743FD-06E5-44E1-89F0-B0CAC838A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Широтно-импульсная модуляция (ШИМ).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41DB2E-3BE5-4E41-B03D-B0DE46BA0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521" y="1825625"/>
            <a:ext cx="5712279" cy="4351338"/>
          </a:xfrm>
        </p:spPr>
        <p:txBody>
          <a:bodyPr/>
          <a:lstStyle/>
          <a:p>
            <a:r>
              <a:rPr lang="ru-RU" dirty="0"/>
              <a:t>Регистр управления задает число тактов, в течение которых на выходе 1.</a:t>
            </a:r>
          </a:p>
          <a:p>
            <a:r>
              <a:rPr lang="ru-RU" dirty="0"/>
              <a:t>В примере 8-разрядный счетчик будет считать в диапазоне 0 – 255.</a:t>
            </a:r>
          </a:p>
          <a:p>
            <a:r>
              <a:rPr lang="ru-RU" dirty="0"/>
              <a:t>ШИМ – хороший пример автономно работающего модуля, требуется только один вывод ПЛИС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C2E10-E283-4C02-81E7-9E82071CE39F}"/>
              </a:ext>
            </a:extLst>
          </p:cNvPr>
          <p:cNvSpPr txBox="1"/>
          <p:nvPr/>
        </p:nvSpPr>
        <p:spPr>
          <a:xfrm>
            <a:off x="838200" y="1574764"/>
            <a:ext cx="51911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module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pwm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input clk,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input [7:0] d,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output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pwm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);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reg [7:0]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0;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always @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posedge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clk)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&lt;=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+ 1;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assign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pwm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(d &gt;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cnt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 ? 1 : 0;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endmodule</a:t>
            </a:r>
            <a:endParaRPr lang="ru-RU" sz="18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B025AC8-7976-4C1B-95DA-0228529679A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0163" y="5691005"/>
            <a:ext cx="3959860" cy="366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0881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D1ADD-FF74-4091-B3B8-8AF6BD8A6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Широтно-импульсная модуляция (ШИМ).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9766B0-6152-4CE6-B8B3-2CA1C5E0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Дополнительные функции ШИМ</a:t>
            </a:r>
          </a:p>
          <a:p>
            <a:pPr lvl="1"/>
            <a:r>
              <a:rPr lang="ru-RU" dirty="0"/>
              <a:t>Быстрый разгон/останов вызывает ЭДС индукции. Ограничение скорости переключения уменьшает эту ЭДС и позволяет избежать выхода из строя транзисторов</a:t>
            </a:r>
            <a:endParaRPr lang="en-US" dirty="0"/>
          </a:p>
          <a:p>
            <a:pPr lvl="2"/>
            <a:r>
              <a:rPr lang="ru-RU" dirty="0"/>
              <a:t>Для реализации требуется два регистра – регистр «желаемого значения» и «действительного значения». Если действительное не равно желаемому, оно увеличивается или уменьшается через определенный интервал времени</a:t>
            </a:r>
          </a:p>
          <a:p>
            <a:pPr lvl="1"/>
            <a:r>
              <a:rPr lang="ru-RU" dirty="0"/>
              <a:t>Отключение по аварийным сигналам</a:t>
            </a:r>
          </a:p>
          <a:p>
            <a:pPr lvl="2"/>
            <a:r>
              <a:rPr lang="ru-RU" dirty="0"/>
              <a:t>Вариант – плавный останов для уменьшения ЭДС индукции</a:t>
            </a:r>
          </a:p>
          <a:p>
            <a:r>
              <a:rPr lang="ru-RU" dirty="0"/>
              <a:t>ШИМ очень просто продемонстрировать с применением светодиодов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973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9F5655-D49D-4246-BF77-7594E61BC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</a:t>
            </a:r>
            <a:r>
              <a:rPr lang="ru-RU" dirty="0"/>
              <a:t> (</a:t>
            </a:r>
            <a:r>
              <a:rPr lang="en-US" dirty="0"/>
              <a:t>Serial Peripheral Interface)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309313-7C94-4B7B-925D-1F5925AA7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211" y="1825625"/>
            <a:ext cx="6075589" cy="435133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Широко распространенный последовательный интерфейс с синхронизацией</a:t>
            </a:r>
          </a:p>
          <a:p>
            <a:r>
              <a:rPr lang="en-US" dirty="0"/>
              <a:t>Master/Slave</a:t>
            </a:r>
            <a:r>
              <a:rPr lang="ru-RU" dirty="0"/>
              <a:t> (ведущее/ведомые)</a:t>
            </a:r>
          </a:p>
          <a:p>
            <a:r>
              <a:rPr lang="en-US" dirty="0"/>
              <a:t>SCLK –</a:t>
            </a:r>
            <a:r>
              <a:rPr lang="ru-RU" dirty="0"/>
              <a:t> тактовый сигнал – формируется ведущим устройством, общий сигнал</a:t>
            </a:r>
          </a:p>
          <a:p>
            <a:r>
              <a:rPr lang="en-US" dirty="0"/>
              <a:t>#CS (</a:t>
            </a:r>
            <a:r>
              <a:rPr lang="ru-RU" dirty="0"/>
              <a:t>активный низкий уровень)</a:t>
            </a:r>
            <a:r>
              <a:rPr lang="en-US" dirty="0"/>
              <a:t> – </a:t>
            </a:r>
            <a:r>
              <a:rPr lang="ru-RU" dirty="0"/>
              <a:t>выбор устройства, индивидуальный для каждого ведомого</a:t>
            </a:r>
          </a:p>
          <a:p>
            <a:r>
              <a:rPr lang="en-US" dirty="0"/>
              <a:t>MOSI (Master Out, Slave In)</a:t>
            </a:r>
            <a:r>
              <a:rPr lang="ru-RU" dirty="0"/>
              <a:t> – данные для записи мастером</a:t>
            </a:r>
          </a:p>
          <a:p>
            <a:r>
              <a:rPr lang="ru-RU" dirty="0"/>
              <a:t> </a:t>
            </a:r>
            <a:r>
              <a:rPr lang="en-US" dirty="0"/>
              <a:t>MISO (Master In, Slave Out)</a:t>
            </a:r>
            <a:r>
              <a:rPr lang="ru-RU" dirty="0"/>
              <a:t> – данные для чтения в мастер</a:t>
            </a:r>
          </a:p>
          <a:p>
            <a:r>
              <a:rPr lang="ru-RU" dirty="0"/>
              <a:t>Типичные тактовые частоты (определяются производителями) – 5 МГц – 105 МГц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6994F1-5521-41A8-AD15-7B46F2AACF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0" t="4895" r="3208" b="4758"/>
          <a:stretch/>
        </p:blipFill>
        <p:spPr bwMode="auto">
          <a:xfrm>
            <a:off x="794430" y="1548039"/>
            <a:ext cx="3851275" cy="27139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795249-73CA-491B-A112-5449608B5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07" y="4262029"/>
            <a:ext cx="3931920" cy="2000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3851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A63F12-06DC-4DD3-9E08-02C98DD37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SPI-flash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BC64C0-9D3A-47E7-A1D7-CCBA39DE3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8530" y="1825625"/>
            <a:ext cx="516527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SPI</a:t>
            </a:r>
            <a:r>
              <a:rPr lang="ru-RU" dirty="0"/>
              <a:t> не имеет общего протокола, каждый производитель может использовать собственные правила обмена данными</a:t>
            </a:r>
          </a:p>
          <a:p>
            <a:r>
              <a:rPr lang="ru-RU" dirty="0"/>
              <a:t>Пример – </a:t>
            </a:r>
            <a:r>
              <a:rPr lang="en-US" dirty="0"/>
              <a:t>Flash</a:t>
            </a:r>
            <a:r>
              <a:rPr lang="ru-RU" dirty="0"/>
              <a:t>-память с интерфейсом </a:t>
            </a:r>
            <a:r>
              <a:rPr lang="en-US" dirty="0"/>
              <a:t>SPI</a:t>
            </a:r>
            <a:r>
              <a:rPr lang="ru-RU" dirty="0"/>
              <a:t> (производители такой памяти стараются использовать совместимые протоколы, чтобы память можно было использовать в разных проектах)</a:t>
            </a:r>
          </a:p>
          <a:p>
            <a:r>
              <a:rPr lang="ru-RU" dirty="0"/>
              <a:t>Для записи </a:t>
            </a:r>
            <a:r>
              <a:rPr lang="en-US" dirty="0"/>
              <a:t>flash</a:t>
            </a:r>
            <a:r>
              <a:rPr lang="ru-RU" dirty="0"/>
              <a:t>-памяти требуется ее </a:t>
            </a:r>
            <a:r>
              <a:rPr lang="ru-RU" i="1" dirty="0"/>
              <a:t>разблокировать</a:t>
            </a:r>
            <a:r>
              <a:rPr lang="ru-RU" dirty="0"/>
              <a:t> (последовательно послать несколько специальных команд) </a:t>
            </a:r>
          </a:p>
          <a:p>
            <a:r>
              <a:rPr lang="ru-RU" dirty="0"/>
              <a:t>Запись возможна только в предварительно стертый сектор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F2EDD36-F076-49B7-9988-5BA56B00E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57" t="19341" r="17835" b="25090"/>
          <a:stretch/>
        </p:blipFill>
        <p:spPr>
          <a:xfrm>
            <a:off x="481693" y="2823027"/>
            <a:ext cx="5706836" cy="3669848"/>
          </a:xfrm>
          <a:prstGeom prst="rect">
            <a:avLst/>
          </a:prstGeom>
        </p:spPr>
      </p:pic>
      <p:pic>
        <p:nvPicPr>
          <p:cNvPr id="6146" name="Picture 2" descr="AT25F512B-SSH-B, FLASH память с SPI интерфейсом объёмом 512 кбит 70МГц [SO-8]">
            <a:extLst>
              <a:ext uri="{FF2B5EF4-FFF2-40B4-BE49-F238E27FC236}">
                <a16:creationId xmlns:a16="http://schemas.microsoft.com/office/drawing/2014/main" id="{A3628F1F-4056-4924-83DF-6CBE1FEA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69" y="1588634"/>
            <a:ext cx="1366157" cy="119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90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22E65-3592-4BAF-85C7-3FA7BB30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 ADC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E012FF-7105-4CB2-8708-167BA1C26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122" y="1338942"/>
            <a:ext cx="5483678" cy="5025799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АЦП с интерфейсом </a:t>
            </a:r>
            <a:r>
              <a:rPr lang="en-US" dirty="0"/>
              <a:t>SPI</a:t>
            </a:r>
            <a:r>
              <a:rPr lang="ru-RU" dirty="0"/>
              <a:t> удобны, поскольку используют небольшое количество выводов</a:t>
            </a:r>
            <a:endParaRPr lang="en-US" dirty="0"/>
          </a:p>
          <a:p>
            <a:r>
              <a:rPr lang="ru-RU" dirty="0"/>
              <a:t>Особенности </a:t>
            </a:r>
            <a:r>
              <a:rPr lang="ru-RU" dirty="0">
                <a:solidFill>
                  <a:srgbClr val="FF0000"/>
                </a:solidFill>
              </a:rPr>
              <a:t>конкретного</a:t>
            </a:r>
            <a:r>
              <a:rPr lang="ru-RU" dirty="0"/>
              <a:t> АЦП</a:t>
            </a:r>
          </a:p>
          <a:p>
            <a:pPr lvl="1"/>
            <a:r>
              <a:rPr lang="ru-RU" dirty="0"/>
              <a:t>Порядок передачи отдельных битов может быть разным (настраивается)</a:t>
            </a:r>
          </a:p>
          <a:p>
            <a:pPr lvl="1"/>
            <a:r>
              <a:rPr lang="ru-RU" dirty="0"/>
              <a:t>Признак начала передачи – нулевой бит после </a:t>
            </a:r>
            <a:r>
              <a:rPr lang="en-US" dirty="0"/>
              <a:t>Z</a:t>
            </a:r>
            <a:r>
              <a:rPr lang="ru-RU" dirty="0"/>
              <a:t>-состояния (на входе требуется </a:t>
            </a:r>
            <a:r>
              <a:rPr lang="en-US" dirty="0"/>
              <a:t>pull-up</a:t>
            </a:r>
            <a:r>
              <a:rPr lang="ru-RU" dirty="0"/>
              <a:t>, чтобы выделить начало передачи)</a:t>
            </a:r>
          </a:p>
          <a:p>
            <a:r>
              <a:rPr lang="ru-RU" b="1" dirty="0"/>
              <a:t>Подключение по </a:t>
            </a:r>
            <a:r>
              <a:rPr lang="en-US" b="1" dirty="0"/>
              <a:t>SPI</a:t>
            </a:r>
            <a:r>
              <a:rPr lang="ru-RU" b="1" dirty="0"/>
              <a:t> требует изучения документации на подключаемую микросхему. </a:t>
            </a:r>
            <a:r>
              <a:rPr lang="ru-RU" dirty="0"/>
              <a:t>Физическое подключение одинаковое, протокол требует реализации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AA690A-E166-498B-9997-BF9A7CD58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0" t="17856" r="15592" b="1786"/>
          <a:stretch/>
        </p:blipFill>
        <p:spPr>
          <a:xfrm>
            <a:off x="159203" y="1436914"/>
            <a:ext cx="5640490" cy="470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30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F492A-AC64-4CB2-B62A-09927FC8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формирования тактового сигнала в SPI </a:t>
            </a:r>
            <a:r>
              <a:rPr lang="ru-RU" dirty="0" err="1"/>
              <a:t>master</a:t>
            </a:r>
            <a:r>
              <a:rPr lang="ru-RU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38A6A1-4FA2-45B1-A806-104D1BE19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307" y="1825625"/>
            <a:ext cx="6120493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Если просто подавать 0 и 1 на выход ПЛИС, полученный сигнал будет выглядеть как тактовый, но отставать по фазе от тактового сигнала ПЛИС </a:t>
            </a:r>
          </a:p>
          <a:p>
            <a:r>
              <a:rPr lang="ru-RU" dirty="0"/>
              <a:t>Рекомендуется прием «</a:t>
            </a:r>
            <a:r>
              <a:rPr lang="en-US" dirty="0"/>
              <a:t>clock forwarding</a:t>
            </a:r>
            <a:r>
              <a:rPr lang="ru-RU" dirty="0"/>
              <a:t>»</a:t>
            </a:r>
          </a:p>
          <a:p>
            <a:pPr lvl="1"/>
            <a:r>
              <a:rPr lang="ru-RU" dirty="0"/>
              <a:t>Триггер </a:t>
            </a:r>
            <a:r>
              <a:rPr lang="en-US" dirty="0"/>
              <a:t>ODDR</a:t>
            </a:r>
            <a:r>
              <a:rPr lang="ru-RU" dirty="0"/>
              <a:t> – находится в блоке ввода-вывода, работает по фронту и по спаду тактового сигнала</a:t>
            </a:r>
          </a:p>
          <a:p>
            <a:pPr lvl="1"/>
            <a:r>
              <a:rPr lang="ru-RU" dirty="0"/>
              <a:t>Поданы постоянные значения: по фронту записывает 1, по спаду записывает 0</a:t>
            </a:r>
          </a:p>
          <a:p>
            <a:pPr lvl="1"/>
            <a:r>
              <a:rPr lang="ru-RU" dirty="0"/>
              <a:t>На выходе копия тактового сигнала (хотя и не сам сигнал)</a:t>
            </a:r>
          </a:p>
          <a:p>
            <a:pPr lvl="1"/>
            <a:r>
              <a:rPr lang="ru-RU" dirty="0"/>
              <a:t>Задержки распространения минимальны</a:t>
            </a:r>
          </a:p>
          <a:p>
            <a:pPr lvl="1"/>
            <a:endParaRPr lang="ru-RU" dirty="0"/>
          </a:p>
        </p:txBody>
      </p:sp>
      <p:pic>
        <p:nvPicPr>
          <p:cNvPr id="7170" name="Picture 2" descr="Forwarded Clocks and Generated Clocks">
            <a:extLst>
              <a:ext uri="{FF2B5EF4-FFF2-40B4-BE49-F238E27FC236}">
                <a16:creationId xmlns:a16="http://schemas.microsoft.com/office/drawing/2014/main" id="{94870A0B-412C-4B11-9164-ADAE61576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61" y="1825625"/>
            <a:ext cx="4353481" cy="212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F8B58D-5317-4616-9E26-EA8067EECE1E}"/>
              </a:ext>
            </a:extLst>
          </p:cNvPr>
          <p:cNvSpPr txBox="1"/>
          <p:nvPr/>
        </p:nvSpPr>
        <p:spPr>
          <a:xfrm>
            <a:off x="1269545" y="4412796"/>
            <a:ext cx="4004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Требуется прием </a:t>
            </a:r>
            <a:r>
              <a:rPr lang="en-US" dirty="0"/>
              <a:t>component instantiation</a:t>
            </a:r>
            <a:r>
              <a:rPr lang="ru-RU" dirty="0"/>
              <a:t>, триггер </a:t>
            </a:r>
            <a:r>
              <a:rPr lang="en-US" dirty="0"/>
              <a:t>ODDR</a:t>
            </a:r>
            <a:r>
              <a:rPr lang="ru-RU" dirty="0"/>
              <a:t> не появится в проекте в результате анализа поведенческого описания</a:t>
            </a:r>
          </a:p>
        </p:txBody>
      </p:sp>
    </p:spTree>
    <p:extLst>
      <p:ext uri="{BB962C8B-B14F-4D97-AF65-F5344CB8AC3E}">
        <p14:creationId xmlns:p14="http://schemas.microsoft.com/office/powerpoint/2010/main" val="208657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EA2A0E-5759-4BCA-98AF-4080EFAE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Захват данных в SPI </a:t>
            </a:r>
            <a:r>
              <a:rPr lang="ru-RU" dirty="0" err="1"/>
              <a:t>slave</a:t>
            </a:r>
            <a:r>
              <a:rPr lang="ru-RU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1F5C18-920D-4917-BA5C-5E98F72E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7943" y="1825625"/>
            <a:ext cx="6585857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Методологическая ошибка </a:t>
            </a:r>
            <a:r>
              <a:rPr lang="ru-RU" dirty="0"/>
              <a:t>– «</a:t>
            </a:r>
            <a:r>
              <a:rPr lang="ru-RU" i="1" dirty="0"/>
              <a:t>если сигнал </a:t>
            </a:r>
            <a:r>
              <a:rPr lang="en-US" i="1" dirty="0"/>
              <a:t>SCLK</a:t>
            </a:r>
            <a:r>
              <a:rPr lang="ru-RU" i="1" dirty="0"/>
              <a:t> – тактовый, нужно подать его на тактовый вход</a:t>
            </a:r>
            <a:r>
              <a:rPr lang="ru-RU" dirty="0"/>
              <a:t>». </a:t>
            </a:r>
            <a:r>
              <a:rPr lang="ru-RU" b="1" dirty="0"/>
              <a:t>Это приводит к </a:t>
            </a:r>
            <a:r>
              <a:rPr lang="ru-RU" b="1" dirty="0" err="1"/>
              <a:t>метастабильности</a:t>
            </a:r>
            <a:r>
              <a:rPr lang="ru-RU" b="1" dirty="0"/>
              <a:t>.</a:t>
            </a:r>
          </a:p>
          <a:p>
            <a:r>
              <a:rPr lang="ru-RU" dirty="0"/>
              <a:t>Выделение фронта тактового сигнала путем его «оцифровки» (требуется внутренний тактовый сигнал с частотой в несколько раз больше). Сигналы </a:t>
            </a:r>
            <a:r>
              <a:rPr lang="en-US" dirty="0"/>
              <a:t>SCLK </a:t>
            </a:r>
            <a:r>
              <a:rPr lang="ru-RU" dirty="0"/>
              <a:t>и </a:t>
            </a:r>
            <a:r>
              <a:rPr lang="en-US" dirty="0"/>
              <a:t>MOSI</a:t>
            </a:r>
            <a:r>
              <a:rPr lang="ru-RU" dirty="0"/>
              <a:t> в этом случае проходят через два триггера, тактируемые </a:t>
            </a:r>
            <a:r>
              <a:rPr lang="en-US" dirty="0"/>
              <a:t>CLK</a:t>
            </a:r>
            <a:r>
              <a:rPr lang="ru-RU" dirty="0"/>
              <a:t>.</a:t>
            </a:r>
          </a:p>
          <a:p>
            <a:r>
              <a:rPr lang="ru-RU" dirty="0"/>
              <a:t>Высокие тактовые частоты требуют применения схем ресинхронизации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8EADF0-0B03-4492-8C95-113759074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7" t="5420" r="4480" b="5394"/>
          <a:stretch/>
        </p:blipFill>
        <p:spPr bwMode="auto">
          <a:xfrm>
            <a:off x="760594" y="1990090"/>
            <a:ext cx="3494405" cy="28778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5350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C8E0-1BAE-465E-8D72-E6E72FDB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79B20E-8D64-4BAB-9D5E-55AE85556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 </a:t>
            </a:r>
            <a:r>
              <a:rPr lang="ru-RU" dirty="0"/>
              <a:t>может иметь 2, 4 или 8 линий данных (</a:t>
            </a:r>
            <a:r>
              <a:rPr lang="en-US" dirty="0"/>
              <a:t>SPI x2, x4, x8)</a:t>
            </a:r>
            <a:endParaRPr lang="ru-RU" dirty="0"/>
          </a:p>
          <a:p>
            <a:r>
              <a:rPr lang="ru-RU" dirty="0"/>
              <a:t>Используется в микросхемах памяти</a:t>
            </a:r>
          </a:p>
          <a:p>
            <a:r>
              <a:rPr lang="ru-RU" dirty="0"/>
              <a:t>Преимущество </a:t>
            </a:r>
            <a:r>
              <a:rPr lang="en-US" dirty="0"/>
              <a:t>SPI</a:t>
            </a:r>
            <a:r>
              <a:rPr lang="ru-RU" dirty="0"/>
              <a:t> – собственный тактовый сигнал, имеющий </a:t>
            </a:r>
            <a:r>
              <a:rPr lang="ru-RU" b="1" dirty="0"/>
              <a:t>верхний</a:t>
            </a:r>
            <a:r>
              <a:rPr lang="ru-RU" dirty="0"/>
              <a:t> предел. При необходимости работу с внешней микросхемой можно отладить, понизив тактовую частоту</a:t>
            </a:r>
          </a:p>
        </p:txBody>
      </p:sp>
    </p:spTree>
    <p:extLst>
      <p:ext uri="{BB962C8B-B14F-4D97-AF65-F5344CB8AC3E}">
        <p14:creationId xmlns:p14="http://schemas.microsoft.com/office/powerpoint/2010/main" val="2824480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F16EEA-17F9-4754-A727-F56B8FDB0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I2C</a:t>
            </a:r>
            <a:r>
              <a:rPr lang="en-US" dirty="0"/>
              <a:t> (IIC, Inter-Integrated Circuit)</a:t>
            </a:r>
            <a:r>
              <a:rPr lang="ru-RU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101219-7060-4AB7-A633-E14231DB9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82117"/>
            <a:ext cx="10485664" cy="2543175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С</a:t>
            </a:r>
            <a:r>
              <a:rPr lang="en-US" dirty="0"/>
              <a:t> 1981 </a:t>
            </a:r>
            <a:r>
              <a:rPr lang="ru-RU" dirty="0"/>
              <a:t>года</a:t>
            </a:r>
          </a:p>
          <a:p>
            <a:r>
              <a:rPr lang="ru-RU" dirty="0"/>
              <a:t>Две линии (</a:t>
            </a:r>
            <a:r>
              <a:rPr lang="en-US" dirty="0"/>
              <a:t>SDA, SCL)</a:t>
            </a:r>
            <a:endParaRPr lang="ru-RU" dirty="0"/>
          </a:p>
          <a:p>
            <a:r>
              <a:rPr lang="ru-RU" dirty="0"/>
              <a:t>Низкие скорости передачи данных (100 кбит/с, 400 кбит/с), фиксированный протокол</a:t>
            </a:r>
          </a:p>
          <a:p>
            <a:r>
              <a:rPr lang="ru-RU" dirty="0"/>
              <a:t>Устройства на шине имеют собственные адреса (задаются производителем внешней микросхемы)</a:t>
            </a:r>
          </a:p>
          <a:p>
            <a:r>
              <a:rPr lang="ru-RU" dirty="0"/>
              <a:t>Удобнее реализовать на базе процессора, формирующего требуемые пакеты данных</a:t>
            </a:r>
          </a:p>
          <a:p>
            <a:r>
              <a:rPr lang="ru-RU" dirty="0"/>
              <a:t>Интерфейс часто используется в качестве вспомогательного, управляющего работой АЦП, видеокамер, внешних кодеков и т.д.</a:t>
            </a:r>
          </a:p>
          <a:p>
            <a:endParaRPr lang="ru-RU" dirty="0"/>
          </a:p>
        </p:txBody>
      </p:sp>
      <p:pic>
        <p:nvPicPr>
          <p:cNvPr id="8194" name="Picture 2" descr="I2C Primer: What is I2C? (Part 1) | Analog Devices">
            <a:extLst>
              <a:ext uri="{FF2B5EF4-FFF2-40B4-BE49-F238E27FC236}">
                <a16:creationId xmlns:a16="http://schemas.microsoft.com/office/drawing/2014/main" id="{2CB0E208-8A4B-4AF0-8D0A-A3641651F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22" y="1367518"/>
            <a:ext cx="8572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329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653157-C9EB-4591-AEC4-4D044E1F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2AC957-5A15-42E3-945C-0CA525BBA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711" y="1825625"/>
            <a:ext cx="6647089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Video Gate Array (Gate Array == </a:t>
            </a:r>
            <a:r>
              <a:rPr lang="ru-RU" dirty="0"/>
              <a:t>«микросхема»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Формируются отдельные цветовые сигналы (аналоговые) по каналам </a:t>
            </a:r>
            <a:r>
              <a:rPr lang="en-US" dirty="0"/>
              <a:t>R, G, B</a:t>
            </a:r>
            <a:r>
              <a:rPr lang="ru-RU" dirty="0"/>
              <a:t>. Выходной видеопоток – до 8 бит, используются специальные </a:t>
            </a:r>
            <a:r>
              <a:rPr lang="ru-RU" dirty="0" err="1"/>
              <a:t>видеоЦАП</a:t>
            </a:r>
            <a:endParaRPr lang="ru-RU" dirty="0"/>
          </a:p>
          <a:p>
            <a:r>
              <a:rPr lang="ru-RU" dirty="0"/>
              <a:t>Простой вариант – «токовый сумматор» на базе резисторов. Непригоден для многоразрядных данных (сопротивление каждого последующего резистора должно быть в 2 раза больше)</a:t>
            </a:r>
          </a:p>
          <a:p>
            <a:r>
              <a:rPr lang="ru-RU" dirty="0"/>
              <a:t>С точки зрения цифровой схемотехники требуется сформировать сигналы синхронизации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0F5E97-4323-4535-9264-40BE34C31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90" y="1543005"/>
            <a:ext cx="3951605" cy="1085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6" name="Picture 2" descr="Построение VGA-схемы">
            <a:extLst>
              <a:ext uri="{FF2B5EF4-FFF2-40B4-BE49-F238E27FC236}">
                <a16:creationId xmlns:a16="http://schemas.microsoft.com/office/drawing/2014/main" id="{8ECCD333-0F05-4743-BA4B-F4067AA79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05780"/>
            <a:ext cx="31623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46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624A07-8CA9-4862-9E76-AD187FEB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B437CF-6CBD-4EB2-BE88-8BFF6AD37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UART. ШИМ. SPI. Особенности формирования тактового сигнала в SPI </a:t>
            </a:r>
            <a:r>
              <a:rPr lang="ru-RU" dirty="0" err="1"/>
              <a:t>master</a:t>
            </a:r>
            <a:r>
              <a:rPr lang="ru-RU" dirty="0"/>
              <a:t>. Захват данных в SPI </a:t>
            </a:r>
            <a:r>
              <a:rPr lang="ru-RU" dirty="0" err="1"/>
              <a:t>slave</a:t>
            </a:r>
            <a:r>
              <a:rPr lang="ru-RU" dirty="0"/>
              <a:t>. Интерфейс I2C. Интерфейс I2S. Параметризация модулей. </a:t>
            </a:r>
          </a:p>
        </p:txBody>
      </p:sp>
    </p:spTree>
    <p:extLst>
      <p:ext uri="{BB962C8B-B14F-4D97-AF65-F5344CB8AC3E}">
        <p14:creationId xmlns:p14="http://schemas.microsoft.com/office/powerpoint/2010/main" val="2032937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87A4E9-FF16-4A7D-9953-22E363B9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Характеристики некоторых видеорежимов</a:t>
            </a:r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7EAE4647-4F87-4D24-B91E-A0E953763B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8928144"/>
              </p:ext>
            </p:extLst>
          </p:nvPr>
        </p:nvGraphicFramePr>
        <p:xfrm>
          <a:off x="714374" y="1777474"/>
          <a:ext cx="9956348" cy="442986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51716">
                  <a:extLst>
                    <a:ext uri="{9D8B030D-6E8A-4147-A177-3AD203B41FA5}">
                      <a16:colId xmlns:a16="http://schemas.microsoft.com/office/drawing/2014/main" val="924822507"/>
                    </a:ext>
                  </a:extLst>
                </a:gridCol>
                <a:gridCol w="2035726">
                  <a:extLst>
                    <a:ext uri="{9D8B030D-6E8A-4147-A177-3AD203B41FA5}">
                      <a16:colId xmlns:a16="http://schemas.microsoft.com/office/drawing/2014/main" val="1797524218"/>
                    </a:ext>
                  </a:extLst>
                </a:gridCol>
                <a:gridCol w="1955769">
                  <a:extLst>
                    <a:ext uri="{9D8B030D-6E8A-4147-A177-3AD203B41FA5}">
                      <a16:colId xmlns:a16="http://schemas.microsoft.com/office/drawing/2014/main" val="658685994"/>
                    </a:ext>
                  </a:extLst>
                </a:gridCol>
                <a:gridCol w="1955769">
                  <a:extLst>
                    <a:ext uri="{9D8B030D-6E8A-4147-A177-3AD203B41FA5}">
                      <a16:colId xmlns:a16="http://schemas.microsoft.com/office/drawing/2014/main" val="916659365"/>
                    </a:ext>
                  </a:extLst>
                </a:gridCol>
                <a:gridCol w="1957368">
                  <a:extLst>
                    <a:ext uri="{9D8B030D-6E8A-4147-A177-3AD203B41FA5}">
                      <a16:colId xmlns:a16="http://schemas.microsoft.com/office/drawing/2014/main" val="134013304"/>
                    </a:ext>
                  </a:extLst>
                </a:gridCol>
              </a:tblGrid>
              <a:tr h="694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 dirty="0">
                          <a:effectLst/>
                        </a:rPr>
                        <a:t> 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1368 x 768 @ 60 Hz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spc="25">
                          <a:effectLst/>
                        </a:rPr>
                        <a:t>1280x720 @ 60 Hz</a:t>
                      </a:r>
                      <a:endParaRPr lang="ru-RU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1920x1080 @ 60 Hz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1920x1140 @ 75 Hz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2165199655"/>
                  </a:ext>
                </a:extLst>
              </a:tr>
              <a:tr h="41643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 err="1">
                          <a:effectLst/>
                        </a:rPr>
                        <a:t>Частота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следования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данных</a:t>
                      </a:r>
                      <a:r>
                        <a:rPr lang="en-US" sz="11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МГц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85.86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74.25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148.5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297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208303538"/>
                  </a:ext>
                </a:extLst>
              </a:tr>
              <a:tr h="3412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Активная зона, тактов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1368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1280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1920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1920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641886370"/>
                  </a:ext>
                </a:extLst>
              </a:tr>
              <a:tr h="3150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Front porch, тактов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72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72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88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144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338550263"/>
                  </a:ext>
                </a:extLst>
              </a:tr>
              <a:tr h="3675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Hsync, тактов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144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80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44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224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2408999889"/>
                  </a:ext>
                </a:extLst>
              </a:tr>
              <a:tr h="39902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Back porch, тактов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216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216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148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352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662499101"/>
                  </a:ext>
                </a:extLst>
              </a:tr>
              <a:tr h="3202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Активная зона, </a:t>
                      </a:r>
                      <a:r>
                        <a:rPr lang="ru-RU" sz="1100">
                          <a:effectLst/>
                        </a:rPr>
                        <a:t>строк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768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720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1080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1440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2705084549"/>
                  </a:ext>
                </a:extLst>
              </a:tr>
              <a:tr h="3675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Front porch, </a:t>
                      </a:r>
                      <a:r>
                        <a:rPr lang="ru-RU" sz="1100">
                          <a:effectLst/>
                        </a:rPr>
                        <a:t>строк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2922521360"/>
                  </a:ext>
                </a:extLst>
              </a:tr>
              <a:tr h="4544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Vsync, </a:t>
                      </a:r>
                      <a:r>
                        <a:rPr lang="ru-RU" sz="1100">
                          <a:effectLst/>
                        </a:rPr>
                        <a:t>строк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938543685"/>
                  </a:ext>
                </a:extLst>
              </a:tr>
              <a:tr h="694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Back porch, </a:t>
                      </a:r>
                      <a:r>
                        <a:rPr lang="ru-RU" sz="1100">
                          <a:effectLst/>
                        </a:rPr>
                        <a:t>строк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36</a:t>
                      </a:r>
                      <a:endParaRPr lang="ru-RU" sz="1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 dirty="0">
                          <a:effectLst/>
                        </a:rPr>
                        <a:t>56</a:t>
                      </a:r>
                      <a:endParaRPr lang="ru-RU" sz="1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846" marR="47846" marT="0" marB="0"/>
                </a:tc>
                <a:extLst>
                  <a:ext uri="{0D108BD9-81ED-4DB2-BD59-A6C34878D82A}">
                    <a16:rowId xmlns:a16="http://schemas.microsoft.com/office/drawing/2014/main" val="5206666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6168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341E5E-EA42-4477-A28B-724B36D7C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Видеопоток в формате </a:t>
            </a:r>
            <a:r>
              <a:rPr lang="en-US" dirty="0"/>
              <a:t>VGA</a:t>
            </a:r>
            <a:r>
              <a:rPr lang="ru-RU" dirty="0"/>
              <a:t> является входом для преобразователей </a:t>
            </a:r>
            <a:r>
              <a:rPr lang="en-US" dirty="0"/>
              <a:t>HDMI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EA8727-540F-429A-8E7E-F346528AE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8839" y="1825625"/>
            <a:ext cx="5944961" cy="4351338"/>
          </a:xfrm>
        </p:spPr>
        <p:txBody>
          <a:bodyPr/>
          <a:lstStyle/>
          <a:p>
            <a:r>
              <a:rPr lang="en-US" dirty="0"/>
              <a:t>ADV7511</a:t>
            </a:r>
            <a:r>
              <a:rPr lang="ru-RU" dirty="0"/>
              <a:t> (входной поток – </a:t>
            </a:r>
            <a:r>
              <a:rPr lang="en-US" dirty="0"/>
              <a:t>VGA</a:t>
            </a:r>
            <a:r>
              <a:rPr lang="ru-RU" dirty="0"/>
              <a:t>, на выходе разъем </a:t>
            </a:r>
            <a:r>
              <a:rPr lang="en-US" dirty="0"/>
              <a:t>HDMI)</a:t>
            </a:r>
            <a:endParaRPr lang="ru-RU" dirty="0"/>
          </a:p>
          <a:p>
            <a:r>
              <a:rPr lang="ru-RU" dirty="0"/>
              <a:t>Такая или подобные микросхемы часто используются в отладочных платах на базе ПЛИС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6679EC-3981-4962-8840-9120496E3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71" t="17177" r="4643" b="10748"/>
          <a:stretch/>
        </p:blipFill>
        <p:spPr>
          <a:xfrm>
            <a:off x="469446" y="1690688"/>
            <a:ext cx="4192361" cy="475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36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8484E-4FD6-4481-9811-2A1E7FF4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Подключение видеокамеры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02626-4F4E-47E7-A72C-247A017AA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274" y="1825625"/>
            <a:ext cx="5724525" cy="4351338"/>
          </a:xfrm>
        </p:spPr>
        <p:txBody>
          <a:bodyPr/>
          <a:lstStyle/>
          <a:p>
            <a:r>
              <a:rPr lang="ru-RU" dirty="0"/>
              <a:t>Комбинация </a:t>
            </a:r>
            <a:r>
              <a:rPr lang="en-US" dirty="0"/>
              <a:t>source-synchronous</a:t>
            </a:r>
            <a:r>
              <a:rPr lang="ru-RU" dirty="0"/>
              <a:t> интерфейса данных (добавлены сигналы синхронизации видеопотока)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SCCB (Serial Camera Control Bus)</a:t>
            </a:r>
            <a:r>
              <a:rPr lang="ru-RU" dirty="0"/>
              <a:t> – похоже на </a:t>
            </a:r>
            <a:r>
              <a:rPr lang="en-US" dirty="0"/>
              <a:t>I2C</a:t>
            </a:r>
            <a:r>
              <a:rPr lang="ru-RU" dirty="0"/>
              <a:t>, но есть отличия в задержках между перепадами сигналов, поэтому существуют проблемы с подключением к аппаратным контроллерам </a:t>
            </a:r>
            <a:r>
              <a:rPr lang="en-US" dirty="0"/>
              <a:t>I2C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6A5A1A-2922-4998-B75F-5C74368AAB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59" y="1690688"/>
            <a:ext cx="3959860" cy="254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E4501FA-2B6B-482C-9E2A-CAB86DA5C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599" y="4287838"/>
            <a:ext cx="2721338" cy="220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26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C2628-0A55-4FFF-82F8-5CE637902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Интерфейс I2S</a:t>
            </a:r>
            <a:r>
              <a:rPr lang="en-US" dirty="0"/>
              <a:t> (Inter-IC Sound)</a:t>
            </a:r>
            <a:r>
              <a:rPr lang="ru-RU" dirty="0"/>
              <a:t>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857070-B098-42A0-975B-0B893724E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4204" y="1825625"/>
            <a:ext cx="5479596" cy="4351338"/>
          </a:xfrm>
        </p:spPr>
        <p:txBody>
          <a:bodyPr/>
          <a:lstStyle/>
          <a:p>
            <a:r>
              <a:rPr lang="ru-RU" dirty="0"/>
              <a:t>Интерфейс для передачи звука</a:t>
            </a:r>
          </a:p>
          <a:p>
            <a:r>
              <a:rPr lang="ru-RU" dirty="0"/>
              <a:t>Не то же самое, что </a:t>
            </a:r>
            <a:r>
              <a:rPr lang="en-US" dirty="0"/>
              <a:t>I2C</a:t>
            </a:r>
            <a:endParaRPr lang="ru-RU" dirty="0"/>
          </a:p>
        </p:txBody>
      </p:sp>
      <p:pic>
        <p:nvPicPr>
          <p:cNvPr id="13316" name="Picture 4" descr="Фото 1/2 PCM5102A audio DAC, Преобразователь: I2S - Аудио. 2 линейных выхода = 2В RMS, 384kHz/32bit">
            <a:extLst>
              <a:ext uri="{FF2B5EF4-FFF2-40B4-BE49-F238E27FC236}">
                <a16:creationId xmlns:a16="http://schemas.microsoft.com/office/drawing/2014/main" id="{6D3DE320-D314-4D50-AC9B-B8EA42ADE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8" y="5241471"/>
            <a:ext cx="2260601" cy="125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969CC9-32F0-46C5-80B5-F5C076241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20" t="29348" r="19055" b="11881"/>
          <a:stretch/>
        </p:blipFill>
        <p:spPr>
          <a:xfrm>
            <a:off x="386215" y="1825625"/>
            <a:ext cx="5584873" cy="31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031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FF5DF9-ADE1-4B18-A624-8A2743CC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1-wire (WS2818b)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FD90299-03A3-4151-9AA1-B22BCE657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419" y="5347607"/>
            <a:ext cx="8500382" cy="1183822"/>
          </a:xfrm>
        </p:spPr>
        <p:txBody>
          <a:bodyPr>
            <a:normAutofit fontScale="62500" lnSpcReduction="20000"/>
          </a:bodyPr>
          <a:lstStyle/>
          <a:p>
            <a:r>
              <a:rPr lang="ru-RU" dirty="0"/>
              <a:t>Удобный пример для разработки аппаратного ускорителя</a:t>
            </a:r>
          </a:p>
          <a:p>
            <a:r>
              <a:rPr lang="ru-RU" dirty="0"/>
              <a:t>Память с цветами светодиодов и КА, формирующий сигнал для управления</a:t>
            </a:r>
          </a:p>
          <a:p>
            <a:r>
              <a:rPr lang="ru-RU" dirty="0"/>
              <a:t>Вход – 5В, требуется преобразователь (74</a:t>
            </a:r>
            <a:r>
              <a:rPr lang="en-US" dirty="0"/>
              <a:t>HCT)</a:t>
            </a:r>
            <a:endParaRPr lang="ru-RU" dirty="0"/>
          </a:p>
        </p:txBody>
      </p:sp>
      <p:pic>
        <p:nvPicPr>
          <p:cNvPr id="14338" name="Picture 2" descr="Sprites mods - WS2812 LEDs controlled by an iMX233 - Intro">
            <a:extLst>
              <a:ext uri="{FF2B5EF4-FFF2-40B4-BE49-F238E27FC236}">
                <a16:creationId xmlns:a16="http://schemas.microsoft.com/office/drawing/2014/main" id="{E65A8937-119D-4A70-8B29-D5CC6F4CAD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70" r="21024"/>
          <a:stretch/>
        </p:blipFill>
        <p:spPr bwMode="auto">
          <a:xfrm>
            <a:off x="596674" y="1690688"/>
            <a:ext cx="4513489" cy="199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FB68B4-8867-4C68-9FE1-1588D634D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91" t="22802" r="50302" b="20159"/>
          <a:stretch/>
        </p:blipFill>
        <p:spPr>
          <a:xfrm>
            <a:off x="742950" y="4049486"/>
            <a:ext cx="1783898" cy="2481943"/>
          </a:xfrm>
          <a:prstGeom prst="rect">
            <a:avLst/>
          </a:prstGeom>
        </p:spPr>
      </p:pic>
      <p:pic>
        <p:nvPicPr>
          <p:cNvPr id="14340" name="Picture 4" descr="ECE4760 LED Strips">
            <a:extLst>
              <a:ext uri="{FF2B5EF4-FFF2-40B4-BE49-F238E27FC236}">
                <a16:creationId xmlns:a16="http://schemas.microsoft.com/office/drawing/2014/main" id="{E067D9BC-E703-4A83-A4CD-451FE1AC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66" y="1437594"/>
            <a:ext cx="5725205" cy="371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Flexible Programmable WS2818 LED Strip China Wholesale Manufacturer">
            <a:extLst>
              <a:ext uri="{FF2B5EF4-FFF2-40B4-BE49-F238E27FC236}">
                <a16:creationId xmlns:a16="http://schemas.microsoft.com/office/drawing/2014/main" id="{51C5C84C-3CF8-4CE5-ABD2-B35DE764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766" y="2951006"/>
            <a:ext cx="23812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805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C11BB-9ED8-46B6-B3DE-E47600537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Существует большое количество модулей расширения (показаны модули с интерфейсом </a:t>
            </a:r>
            <a:r>
              <a:rPr lang="en-US" sz="3200" dirty="0"/>
              <a:t>PMOD)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57B07E-9844-4CD6-B32C-C772E4D57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1318" y="1825625"/>
            <a:ext cx="2442482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EB69A13-7386-4E83-81E2-371A158E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86" y="1615791"/>
            <a:ext cx="8938532" cy="48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10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894C3-D2DC-4004-9A83-465E4F36E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Параметризация модулей.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542665-77EB-40CD-BCB1-240D5D6E1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721" y="1690688"/>
            <a:ext cx="10515600" cy="4821692"/>
          </a:xfrm>
        </p:spPr>
        <p:txBody>
          <a:bodyPr>
            <a:normAutofit/>
          </a:bodyPr>
          <a:lstStyle/>
          <a:p>
            <a:r>
              <a:rPr lang="ru-RU" dirty="0"/>
              <a:t>Синтез модулей на </a:t>
            </a:r>
            <a:r>
              <a:rPr lang="en-US" dirty="0"/>
              <a:t>Verilog</a:t>
            </a:r>
            <a:r>
              <a:rPr lang="ru-RU" dirty="0"/>
              <a:t> не должен сопровождаться постоянными проверками тактовых частот, размеров буферов памяти, констант и т.п.</a:t>
            </a:r>
          </a:p>
          <a:p>
            <a:pPr lvl="1"/>
            <a:r>
              <a:rPr lang="nb-NO" dirty="0"/>
              <a:t>`define FCLK 50000000</a:t>
            </a:r>
          </a:p>
          <a:p>
            <a:pPr lvl="1"/>
            <a:r>
              <a:rPr lang="nb-NO" dirty="0"/>
              <a:t>`define UART_BAUDRATE 115200</a:t>
            </a:r>
            <a:endParaRPr lang="ru-RU" dirty="0"/>
          </a:p>
          <a:p>
            <a:r>
              <a:rPr lang="ru-RU" dirty="0"/>
              <a:t>Пример модуля, позволяющего синтезировать схему с разной разрядностью обрабатываемых данных</a:t>
            </a:r>
          </a:p>
          <a:p>
            <a:pPr marL="914400" lvl="2" indent="0"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`define DATA_WIDTH 8</a:t>
            </a:r>
            <a:endParaRPr lang="ru-RU" sz="11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module reg8( input clk,</a:t>
            </a:r>
            <a:endParaRPr lang="ru-RU" sz="11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input [`DATA_WIDTH - 1:0] d,</a:t>
            </a:r>
            <a:endParaRPr lang="ru-RU" sz="11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output reg [`DATA_WIDTH - 1:0] q);</a:t>
            </a:r>
            <a:endParaRPr lang="ru-RU" sz="11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1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always @ 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posedge</a:t>
            </a: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clk)</a:t>
            </a:r>
            <a:endParaRPr lang="ru-RU" sz="11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11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q &lt;= d;</a:t>
            </a:r>
            <a:endParaRPr lang="ru-RU" sz="1100" dirty="0">
              <a:solidFill>
                <a:srgbClr val="00000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lang="en-US" sz="11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endmodule</a:t>
            </a:r>
            <a:r>
              <a:rPr lang="ru-RU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31433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5DDB6-08C4-48DE-9D57-C85F29631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Параметризация модулей.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EE3D24-39ED-4C6A-826B-8380C94A4B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6232" y="1825625"/>
            <a:ext cx="5577568" cy="4351338"/>
          </a:xfrm>
        </p:spPr>
        <p:txBody>
          <a:bodyPr/>
          <a:lstStyle/>
          <a:p>
            <a:r>
              <a:rPr lang="ru-RU" dirty="0"/>
              <a:t>Ключевое слово </a:t>
            </a:r>
            <a:r>
              <a:rPr lang="en-US" dirty="0"/>
              <a:t>parameter</a:t>
            </a:r>
            <a:r>
              <a:rPr lang="ru-RU" dirty="0"/>
              <a:t> позволяет управлять процессом синтеза, переопределяя значения параметризованных объектов</a:t>
            </a:r>
          </a:p>
          <a:p>
            <a:r>
              <a:rPr lang="ru-RU" dirty="0"/>
              <a:t>Параметризация не является самоцелью. Назначение параметризации – исключить (в идеале) объем правок при изменении характеристик проекта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8B148F-3344-484D-BC51-83792E8C0A6F}"/>
              </a:ext>
            </a:extLst>
          </p:cNvPr>
          <p:cNvSpPr txBox="1"/>
          <p:nvPr/>
        </p:nvSpPr>
        <p:spPr>
          <a:xfrm>
            <a:off x="741931" y="1861100"/>
            <a:ext cx="494449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/>
              <a:t>module mult_base</a:t>
            </a:r>
          </a:p>
          <a:p>
            <a:r>
              <a:rPr lang="ru-RU"/>
              <a:t>  #(parameter OPERAND_WIDTH = 4</a:t>
            </a:r>
          </a:p>
          <a:p>
            <a:r>
              <a:rPr lang="ru-RU"/>
              <a:t>   )</a:t>
            </a:r>
          </a:p>
          <a:p>
            <a:r>
              <a:rPr lang="ru-RU"/>
              <a:t>   (input clk,</a:t>
            </a:r>
          </a:p>
          <a:p>
            <a:r>
              <a:rPr lang="ru-RU"/>
              <a:t>    input reset,</a:t>
            </a:r>
          </a:p>
          <a:p>
            <a:r>
              <a:rPr lang="ru-RU"/>
              <a:t>    input [OPERAND_WIDTH - 1:0] a,</a:t>
            </a:r>
          </a:p>
          <a:p>
            <a:r>
              <a:rPr lang="ru-RU"/>
              <a:t>    input [OPERAND_WIDTH - 1:0] b,</a:t>
            </a:r>
          </a:p>
          <a:p>
            <a:r>
              <a:rPr lang="ru-RU"/>
              <a:t>    output reg [OPERAND_WIDTH * 2 - 1:0] q</a:t>
            </a:r>
          </a:p>
          <a:p>
            <a:r>
              <a:rPr lang="ru-RU"/>
              <a:t>    );</a:t>
            </a:r>
          </a:p>
          <a:p>
            <a:r>
              <a:rPr lang="ru-RU"/>
              <a:t>    </a:t>
            </a:r>
          </a:p>
          <a:p>
            <a:r>
              <a:rPr lang="ru-RU"/>
              <a:t>always @ (posedge clk)</a:t>
            </a:r>
          </a:p>
          <a:p>
            <a:r>
              <a:rPr lang="ru-RU"/>
              <a:t>begin</a:t>
            </a:r>
          </a:p>
          <a:p>
            <a:r>
              <a:rPr lang="ru-RU"/>
              <a:t>  if (reset) q &lt;= 0;</a:t>
            </a:r>
          </a:p>
          <a:p>
            <a:r>
              <a:rPr lang="ru-RU"/>
              <a:t>  else q &lt;= a * b;</a:t>
            </a:r>
          </a:p>
          <a:p>
            <a:r>
              <a:rPr lang="ru-RU"/>
              <a:t>end   </a:t>
            </a:r>
          </a:p>
          <a:p>
            <a:r>
              <a:rPr lang="ru-RU"/>
              <a:t>    </a:t>
            </a:r>
          </a:p>
          <a:p>
            <a:r>
              <a:rPr lang="ru-RU"/>
              <a:t>endmodule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374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8905D-49F2-4DFF-B0A8-12B509BC8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614" y="365125"/>
            <a:ext cx="6690632" cy="1325563"/>
          </a:xfrm>
        </p:spPr>
        <p:txBody>
          <a:bodyPr/>
          <a:lstStyle/>
          <a:p>
            <a:r>
              <a:rPr lang="ru-RU" dirty="0"/>
              <a:t>Что делать?...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EBFAA6-45CF-41EF-A78E-6C2B3D08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314" y="1608364"/>
            <a:ext cx="10145486" cy="4772706"/>
          </a:xfrm>
        </p:spPr>
        <p:txBody>
          <a:bodyPr>
            <a:normAutofit/>
          </a:bodyPr>
          <a:lstStyle/>
          <a:p>
            <a:r>
              <a:rPr lang="ru-RU" dirty="0"/>
              <a:t>Выбор устройства для подключения – творческая задача</a:t>
            </a:r>
          </a:p>
          <a:p>
            <a:r>
              <a:rPr lang="ru-RU" dirty="0"/>
              <a:t>Важно понимать, что оно будет делать с точки зрения потребителя</a:t>
            </a:r>
          </a:p>
          <a:p>
            <a:r>
              <a:rPr lang="ru-RU" dirty="0"/>
              <a:t>При разработке удобно использовать конечные автоматы</a:t>
            </a:r>
          </a:p>
          <a:p>
            <a:r>
              <a:rPr lang="ru-RU" dirty="0"/>
              <a:t>Специализированные процессоры, синтезируемые в ПЛИС – универсальный инструмент управления периферийными устройствами (</a:t>
            </a:r>
            <a:r>
              <a:rPr lang="ru-RU"/>
              <a:t>следующие лекции)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7C9B5-522B-48A3-8F57-A40D3DD15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0" y="64796"/>
            <a:ext cx="1590006" cy="172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60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9A8F84-DECE-41F5-AFC9-7B630441B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Контроллер </a:t>
            </a:r>
            <a:r>
              <a:rPr lang="en-US" dirty="0"/>
              <a:t>UART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44D705B-4668-4D45-8A43-34257B4F9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1875" y="1538968"/>
            <a:ext cx="7781925" cy="463799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Universal Asynchronous Receiver-Transmitter</a:t>
            </a:r>
          </a:p>
          <a:p>
            <a:r>
              <a:rPr lang="ru-RU" dirty="0"/>
              <a:t>Впервые предложен в 1971 году</a:t>
            </a:r>
            <a:endParaRPr lang="en-US" dirty="0"/>
          </a:p>
          <a:p>
            <a:r>
              <a:rPr lang="ru-RU" dirty="0"/>
              <a:t>Входил в состав ПК (массово – примерно до 2000 года)</a:t>
            </a:r>
          </a:p>
          <a:p>
            <a:r>
              <a:rPr lang="ru-RU" dirty="0"/>
              <a:t>Простой протокол обмена данными, низкие скорости (от 300 до 115200 бит/с)</a:t>
            </a:r>
          </a:p>
          <a:p>
            <a:r>
              <a:rPr lang="en-US" dirty="0"/>
              <a:t>COM</a:t>
            </a:r>
            <a:r>
              <a:rPr lang="ru-RU" dirty="0"/>
              <a:t> (</a:t>
            </a:r>
            <a:r>
              <a:rPr lang="en-US" dirty="0"/>
              <a:t>Windows), TTY (Linux)</a:t>
            </a:r>
            <a:r>
              <a:rPr lang="ru-RU" dirty="0"/>
              <a:t>, простые терминальные программы, простая программная поддержка</a:t>
            </a:r>
          </a:p>
          <a:p>
            <a:r>
              <a:rPr lang="ru-RU" dirty="0"/>
              <a:t>Простота работы привела к разработке и широкому применению преобразователей</a:t>
            </a:r>
          </a:p>
          <a:p>
            <a:pPr lvl="1"/>
            <a:r>
              <a:rPr lang="en-US" dirty="0"/>
              <a:t>USB-UART</a:t>
            </a:r>
          </a:p>
          <a:p>
            <a:pPr lvl="1"/>
            <a:r>
              <a:rPr lang="en-US" dirty="0"/>
              <a:t>Bluetooth-UART</a:t>
            </a:r>
          </a:p>
          <a:p>
            <a:pPr lvl="1"/>
            <a:r>
              <a:rPr lang="ru-RU" dirty="0"/>
              <a:t>Преобразователи с помощью драйвера добавляют в компьютер «виртуальный </a:t>
            </a:r>
            <a:r>
              <a:rPr lang="en-US" dirty="0"/>
              <a:t>COM</a:t>
            </a:r>
            <a:r>
              <a:rPr lang="ru-RU" dirty="0"/>
              <a:t>-порт» (</a:t>
            </a:r>
            <a:r>
              <a:rPr lang="en-US" dirty="0"/>
              <a:t>VCP)</a:t>
            </a:r>
            <a:r>
              <a:rPr lang="ru-RU" dirty="0"/>
              <a:t>. Программист может использовать все функции, предназначенные для </a:t>
            </a:r>
            <a:r>
              <a:rPr lang="en-US" dirty="0"/>
              <a:t>UART</a:t>
            </a:r>
            <a:r>
              <a:rPr lang="ru-RU" dirty="0"/>
              <a:t>, однако физическая передача данных происходит через </a:t>
            </a:r>
            <a:r>
              <a:rPr lang="en-US" dirty="0"/>
              <a:t>USB</a:t>
            </a:r>
            <a:r>
              <a:rPr lang="ru-RU" dirty="0"/>
              <a:t> или </a:t>
            </a:r>
            <a:r>
              <a:rPr lang="en-US" dirty="0"/>
              <a:t>Bluetooth (</a:t>
            </a:r>
            <a:r>
              <a:rPr lang="ru-RU" dirty="0"/>
              <a:t>реже </a:t>
            </a:r>
            <a:r>
              <a:rPr lang="en-US" dirty="0"/>
              <a:t>Ethernet </a:t>
            </a:r>
            <a:r>
              <a:rPr lang="ru-RU" dirty="0"/>
              <a:t>и </a:t>
            </a:r>
            <a:r>
              <a:rPr lang="en-US" dirty="0" err="1"/>
              <a:t>WiFi</a:t>
            </a:r>
            <a:r>
              <a:rPr lang="en-US" dirty="0"/>
              <a:t>)</a:t>
            </a:r>
            <a:endParaRPr lang="ru-RU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1026" name="Picture 2" descr="Amazon.com: DB9 to DB25 Serial Cable, 9 Conductor 28 AWG Single Shielded  RS232 Serial Cable, DB9 9 Pin Male to DB25 25 Male Molded Connector Serial  Cable, Beige, 6 Foot, CableWholesale : Electronics">
            <a:extLst>
              <a:ext uri="{FF2B5EF4-FFF2-40B4-BE49-F238E27FC236}">
                <a16:creationId xmlns:a16="http://schemas.microsoft.com/office/drawing/2014/main" id="{B6340C77-CB24-41B1-A281-F375F9FD6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22665"/>
            <a:ext cx="2556101" cy="13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Фото 1/7 FT232 USB UART Board (Type A), Преобразователь USB-UART на базе FT232 с разъемом USB-A">
            <a:extLst>
              <a:ext uri="{FF2B5EF4-FFF2-40B4-BE49-F238E27FC236}">
                <a16:creationId xmlns:a16="http://schemas.microsoft.com/office/drawing/2014/main" id="{E854A8DB-F246-44B3-BFAE-139F95B2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2" y="3298370"/>
            <a:ext cx="26670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Модуль Bluetooth HC-06 (4 контакта)">
            <a:extLst>
              <a:ext uri="{FF2B5EF4-FFF2-40B4-BE49-F238E27FC236}">
                <a16:creationId xmlns:a16="http://schemas.microsoft.com/office/drawing/2014/main" id="{76285CC7-93D5-4127-BF3D-99D88C94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35" y="5005384"/>
            <a:ext cx="1992814" cy="155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 descr="RS-232C-Protocol">
            <a:extLst>
              <a:ext uri="{FF2B5EF4-FFF2-40B4-BE49-F238E27FC236}">
                <a16:creationId xmlns:a16="http://schemas.microsoft.com/office/drawing/2014/main" id="{7997156D-3FB7-43E4-A969-6052C88844A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4498" y="500562"/>
            <a:ext cx="3860165" cy="902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23801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9CD41-CB2E-4BDE-A506-331DB04E9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Контроллер </a:t>
            </a:r>
            <a:r>
              <a:rPr lang="en-US" dirty="0"/>
              <a:t>UART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5FEA93-ED69-4477-8E19-2C635648B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9922" y="1825625"/>
            <a:ext cx="7083878" cy="4351338"/>
          </a:xfrm>
        </p:spPr>
        <p:txBody>
          <a:bodyPr/>
          <a:lstStyle/>
          <a:p>
            <a:r>
              <a:rPr lang="ru-RU" dirty="0"/>
              <a:t>Современные платы на базе ПЛИС обычно имеют преобразователь </a:t>
            </a:r>
            <a:r>
              <a:rPr lang="en-US" dirty="0"/>
              <a:t>USB-UART</a:t>
            </a:r>
            <a:r>
              <a:rPr lang="ru-RU" dirty="0"/>
              <a:t> (совмещен с программатором)</a:t>
            </a:r>
            <a:endParaRPr lang="en-US" dirty="0"/>
          </a:p>
          <a:p>
            <a:r>
              <a:rPr lang="ru-RU" dirty="0"/>
              <a:t>Проблема: разные платы и проекты имеют разные тактовые частоты. Можно установить разные скорости передачи по </a:t>
            </a:r>
            <a:r>
              <a:rPr lang="en-US" dirty="0"/>
              <a:t>UART</a:t>
            </a:r>
            <a:r>
              <a:rPr lang="ru-RU" dirty="0"/>
              <a:t>. (Решение – использование параметров)</a:t>
            </a:r>
          </a:p>
          <a:p>
            <a:endParaRPr lang="ru-RU" dirty="0"/>
          </a:p>
        </p:txBody>
      </p:sp>
      <p:pic>
        <p:nvPicPr>
          <p:cNvPr id="2050" name="Picture 2" descr="410-346-20, Макетные платы и комплекты - ARM Arty Z7: APSoC Zynq-7000 Z7020">
            <a:extLst>
              <a:ext uri="{FF2B5EF4-FFF2-40B4-BE49-F238E27FC236}">
                <a16:creationId xmlns:a16="http://schemas.microsoft.com/office/drawing/2014/main" id="{FC42A975-98AA-46A6-A068-88A2484DF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40" y="157978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29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90AE3-9F9F-4EB7-A56C-FC52468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Контроллер </a:t>
            </a:r>
            <a:r>
              <a:rPr lang="en-US" dirty="0"/>
              <a:t>UART</a:t>
            </a:r>
            <a:r>
              <a:rPr lang="ru-RU" dirty="0"/>
              <a:t> - прием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62410DF-7DB4-4EDC-83D2-4CF5779EA9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551214"/>
            <a:ext cx="5257799" cy="4625749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Пример КА – контроллер </a:t>
            </a:r>
            <a:r>
              <a:rPr lang="en-US" dirty="0"/>
              <a:t>UART</a:t>
            </a:r>
          </a:p>
          <a:p>
            <a:r>
              <a:rPr lang="ru-RU" dirty="0"/>
              <a:t>Состояние – </a:t>
            </a:r>
            <a:r>
              <a:rPr lang="en-US" dirty="0" err="1"/>
              <a:t>rxstate</a:t>
            </a:r>
            <a:endParaRPr lang="ru-RU" dirty="0"/>
          </a:p>
          <a:p>
            <a:r>
              <a:rPr lang="ru-RU" dirty="0"/>
              <a:t>КА остается в состоянии 0, пока нет старт-бита</a:t>
            </a:r>
          </a:p>
          <a:p>
            <a:r>
              <a:rPr lang="ru-RU" dirty="0"/>
              <a:t>После этого КА последовательно увеличивает номер состояния, запоминая состояние линии </a:t>
            </a:r>
            <a:r>
              <a:rPr lang="en-US" dirty="0" err="1"/>
              <a:t>rx</a:t>
            </a:r>
            <a:r>
              <a:rPr lang="ru-RU" dirty="0"/>
              <a:t> в серединах интервалов, соответствующих отдельным битам</a:t>
            </a:r>
          </a:p>
          <a:p>
            <a:r>
              <a:rPr lang="ru-RU" dirty="0"/>
              <a:t>По завершении</a:t>
            </a:r>
            <a:r>
              <a:rPr lang="en-US" dirty="0"/>
              <a:t> </a:t>
            </a:r>
            <a:r>
              <a:rPr lang="ru-RU" dirty="0"/>
              <a:t>промежуточный сигнал записывается в выходной регистр и формируется сигнал </a:t>
            </a:r>
            <a:r>
              <a:rPr lang="en-US" dirty="0"/>
              <a:t>received</a:t>
            </a:r>
            <a:endParaRPr lang="ru-RU" dirty="0"/>
          </a:p>
          <a:p>
            <a:r>
              <a:rPr lang="ru-RU" i="1" dirty="0"/>
              <a:t>Примечание: КА можно поправить, чтобы </a:t>
            </a:r>
            <a:r>
              <a:rPr lang="en-US" i="1" dirty="0"/>
              <a:t>received</a:t>
            </a:r>
            <a:r>
              <a:rPr lang="ru-RU" i="1" dirty="0"/>
              <a:t> формировался на такт позже, чем обновляется регистр данных</a:t>
            </a:r>
          </a:p>
          <a:p>
            <a:r>
              <a:rPr lang="ru-RU" i="1" dirty="0"/>
              <a:t>КА можно также поправить, чтобы признак приема нового байта сбрасывался внешним устройством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0EB05-73A8-447B-9C2B-2576FC3941A4}"/>
              </a:ext>
            </a:extLst>
          </p:cNvPr>
          <p:cNvSpPr txBox="1"/>
          <p:nvPr/>
        </p:nvSpPr>
        <p:spPr>
          <a:xfrm>
            <a:off x="296976" y="1303045"/>
            <a:ext cx="575684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dirty="0"/>
              <a:t>`define FCLK 50000000</a:t>
            </a:r>
          </a:p>
          <a:p>
            <a:r>
              <a:rPr lang="nb-NO" sz="1200" dirty="0"/>
              <a:t>`define UART_BAUDRATE 115200</a:t>
            </a:r>
            <a:endParaRPr lang="ru-RU" sz="1200" dirty="0"/>
          </a:p>
          <a:p>
            <a:r>
              <a:rPr lang="ru-RU" dirty="0"/>
              <a:t> </a:t>
            </a:r>
            <a:r>
              <a:rPr lang="ru-RU" sz="1200" dirty="0"/>
              <a:t>reg [31:0] </a:t>
            </a:r>
            <a:r>
              <a:rPr lang="ru-RU" sz="1200" dirty="0" err="1"/>
              <a:t>rxstate</a:t>
            </a:r>
            <a:r>
              <a:rPr lang="ru-RU" sz="1200" dirty="0"/>
              <a:t> = 0;</a:t>
            </a:r>
          </a:p>
          <a:p>
            <a:r>
              <a:rPr lang="ru-RU" sz="1200" dirty="0"/>
              <a:t>  reg [31:0] </a:t>
            </a:r>
            <a:r>
              <a:rPr lang="ru-RU" sz="1200" dirty="0" err="1"/>
              <a:t>txstate</a:t>
            </a:r>
            <a:r>
              <a:rPr lang="ru-RU" sz="1200" dirty="0"/>
              <a:t> = 0; </a:t>
            </a:r>
          </a:p>
          <a:p>
            <a:r>
              <a:rPr lang="ru-RU" sz="1200" dirty="0"/>
              <a:t>    </a:t>
            </a:r>
          </a:p>
          <a:p>
            <a:r>
              <a:rPr lang="ru-RU" sz="1200" dirty="0"/>
              <a:t>  </a:t>
            </a:r>
            <a:r>
              <a:rPr lang="ru-RU" sz="1200" dirty="0" err="1"/>
              <a:t>reg</a:t>
            </a:r>
            <a:r>
              <a:rPr lang="ru-RU" sz="1200" dirty="0"/>
              <a:t> [7:0] </a:t>
            </a:r>
            <a:r>
              <a:rPr lang="ru-RU" sz="1200" dirty="0" err="1"/>
              <a:t>ridata</a:t>
            </a:r>
            <a:r>
              <a:rPr lang="ru-RU" sz="1200" dirty="0"/>
              <a:t>;  </a:t>
            </a:r>
          </a:p>
          <a:p>
            <a:r>
              <a:rPr lang="ru-RU" sz="1200" dirty="0"/>
              <a:t>    </a:t>
            </a:r>
          </a:p>
          <a:p>
            <a:r>
              <a:rPr lang="ru-RU" sz="1200" dirty="0"/>
              <a:t> </a:t>
            </a:r>
            <a:r>
              <a:rPr lang="ru-RU" sz="1200" dirty="0" err="1"/>
              <a:t>always</a:t>
            </a:r>
            <a:r>
              <a:rPr lang="ru-RU" sz="1200" dirty="0"/>
              <a:t> @(posedge clk)</a:t>
            </a:r>
          </a:p>
          <a:p>
            <a:r>
              <a:rPr lang="ru-RU" sz="1200" dirty="0"/>
              <a:t>   </a:t>
            </a:r>
            <a:r>
              <a:rPr lang="ru-RU" sz="1200" dirty="0" err="1"/>
              <a:t>begin</a:t>
            </a:r>
            <a:endParaRPr lang="ru-RU" sz="1200" dirty="0"/>
          </a:p>
          <a:p>
            <a:r>
              <a:rPr lang="ru-RU" sz="1200" dirty="0"/>
              <a:t>     </a:t>
            </a:r>
            <a:r>
              <a:rPr lang="ru-RU" sz="1200" dirty="0" err="1"/>
              <a:t>if</a:t>
            </a:r>
            <a:r>
              <a:rPr lang="ru-RU" sz="1200" dirty="0"/>
              <a:t> (reset) </a:t>
            </a:r>
          </a:p>
          <a:p>
            <a:r>
              <a:rPr lang="ru-RU" sz="1200" dirty="0"/>
              <a:t>         </a:t>
            </a:r>
            <a:r>
              <a:rPr lang="ru-RU" sz="1200" dirty="0" err="1"/>
              <a:t>rxstate</a:t>
            </a:r>
            <a:r>
              <a:rPr lang="ru-RU" sz="1200" dirty="0"/>
              <a:t> &lt;= 0;</a:t>
            </a:r>
          </a:p>
          <a:p>
            <a:r>
              <a:rPr lang="ru-RU" sz="1200" dirty="0"/>
              <a:t>     </a:t>
            </a:r>
            <a:r>
              <a:rPr lang="ru-RU" sz="1200" dirty="0" err="1"/>
              <a:t>else</a:t>
            </a:r>
            <a:r>
              <a:rPr lang="ru-RU" sz="1200" dirty="0"/>
              <a:t> 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case</a:t>
            </a:r>
            <a:r>
              <a:rPr lang="ru-RU" sz="1200" dirty="0"/>
              <a:t>(</a:t>
            </a:r>
            <a:r>
              <a:rPr lang="ru-RU" sz="1200" dirty="0" err="1"/>
              <a:t>rxstate</a:t>
            </a:r>
            <a:r>
              <a:rPr lang="ru-RU" sz="1200" dirty="0"/>
              <a:t>)</a:t>
            </a:r>
          </a:p>
          <a:p>
            <a:r>
              <a:rPr lang="ru-RU" sz="1200" dirty="0"/>
              <a:t>        0 : </a:t>
            </a:r>
            <a:r>
              <a:rPr lang="ru-RU" sz="1200" dirty="0" err="1"/>
              <a:t>if</a:t>
            </a:r>
            <a:r>
              <a:rPr lang="ru-RU" sz="1200" dirty="0"/>
              <a:t> (~</a:t>
            </a:r>
            <a:r>
              <a:rPr lang="ru-RU" sz="1200" dirty="0" err="1"/>
              <a:t>rx</a:t>
            </a:r>
            <a:r>
              <a:rPr lang="ru-RU" sz="1200" dirty="0"/>
              <a:t>) </a:t>
            </a:r>
            <a:r>
              <a:rPr lang="ru-RU" sz="1200" dirty="0" err="1"/>
              <a:t>rxstate</a:t>
            </a:r>
            <a:r>
              <a:rPr lang="ru-RU" sz="1200" dirty="0"/>
              <a:t> &lt;= 1;</a:t>
            </a:r>
          </a:p>
          <a:p>
            <a:r>
              <a:rPr lang="ru-RU" sz="1200" dirty="0"/>
              <a:t>        3 * `FCLK / 2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ridata</a:t>
            </a:r>
            <a:r>
              <a:rPr lang="ru-RU" sz="1200" dirty="0"/>
              <a:t>[0] &lt;= </a:t>
            </a:r>
            <a:r>
              <a:rPr lang="ru-RU" sz="1200" dirty="0" err="1"/>
              <a:t>rx</a:t>
            </a:r>
            <a:r>
              <a:rPr lang="ru-RU" sz="1200" dirty="0"/>
              <a:t>; </a:t>
            </a:r>
            <a:r>
              <a:rPr lang="ru-RU" sz="1200" dirty="0" err="1"/>
              <a:t>rxstate</a:t>
            </a:r>
            <a:r>
              <a:rPr lang="ru-RU" sz="1200" dirty="0"/>
              <a:t> &lt;= </a:t>
            </a:r>
            <a:r>
              <a:rPr lang="ru-RU" sz="1200" dirty="0" err="1"/>
              <a:t>rxstate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5 * `FCLK / 2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ridata</a:t>
            </a:r>
            <a:r>
              <a:rPr lang="ru-RU" sz="1200" dirty="0"/>
              <a:t>[1] &lt;= </a:t>
            </a:r>
            <a:r>
              <a:rPr lang="ru-RU" sz="1200" dirty="0" err="1"/>
              <a:t>rx</a:t>
            </a:r>
            <a:r>
              <a:rPr lang="ru-RU" sz="1200" dirty="0"/>
              <a:t>; </a:t>
            </a:r>
            <a:r>
              <a:rPr lang="ru-RU" sz="1200" dirty="0" err="1"/>
              <a:t>rxstate</a:t>
            </a:r>
            <a:r>
              <a:rPr lang="ru-RU" sz="1200" dirty="0"/>
              <a:t> &lt;= </a:t>
            </a:r>
            <a:r>
              <a:rPr lang="ru-RU" sz="1200" dirty="0" err="1"/>
              <a:t>rxstate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7 * `FCLK / 2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ridata</a:t>
            </a:r>
            <a:r>
              <a:rPr lang="ru-RU" sz="1200" dirty="0"/>
              <a:t>[2] &lt;= </a:t>
            </a:r>
            <a:r>
              <a:rPr lang="ru-RU" sz="1200" dirty="0" err="1"/>
              <a:t>rx</a:t>
            </a:r>
            <a:r>
              <a:rPr lang="ru-RU" sz="1200" dirty="0"/>
              <a:t>; </a:t>
            </a:r>
            <a:r>
              <a:rPr lang="ru-RU" sz="1200" dirty="0" err="1"/>
              <a:t>rxstate</a:t>
            </a:r>
            <a:r>
              <a:rPr lang="ru-RU" sz="1200" dirty="0"/>
              <a:t> &lt;= </a:t>
            </a:r>
            <a:r>
              <a:rPr lang="ru-RU" sz="1200" dirty="0" err="1"/>
              <a:t>rxstate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9 * `FCLK / 2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ridata</a:t>
            </a:r>
            <a:r>
              <a:rPr lang="ru-RU" sz="1200" dirty="0"/>
              <a:t>[3] &lt;= </a:t>
            </a:r>
            <a:r>
              <a:rPr lang="ru-RU" sz="1200" dirty="0" err="1"/>
              <a:t>rx</a:t>
            </a:r>
            <a:r>
              <a:rPr lang="ru-RU" sz="1200" dirty="0"/>
              <a:t>; </a:t>
            </a:r>
            <a:r>
              <a:rPr lang="ru-RU" sz="1200" dirty="0" err="1"/>
              <a:t>rxstate</a:t>
            </a:r>
            <a:r>
              <a:rPr lang="ru-RU" sz="1200" dirty="0"/>
              <a:t> &lt;= </a:t>
            </a:r>
            <a:r>
              <a:rPr lang="ru-RU" sz="1200" dirty="0" err="1"/>
              <a:t>rxstate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11 * `FCLK / 2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ridata</a:t>
            </a:r>
            <a:r>
              <a:rPr lang="ru-RU" sz="1200" dirty="0"/>
              <a:t>[4] &lt;= </a:t>
            </a:r>
            <a:r>
              <a:rPr lang="ru-RU" sz="1200" dirty="0" err="1"/>
              <a:t>rx</a:t>
            </a:r>
            <a:r>
              <a:rPr lang="ru-RU" sz="1200" dirty="0"/>
              <a:t>; </a:t>
            </a:r>
            <a:r>
              <a:rPr lang="ru-RU" sz="1200" dirty="0" err="1"/>
              <a:t>rxstate</a:t>
            </a:r>
            <a:r>
              <a:rPr lang="ru-RU" sz="1200" dirty="0"/>
              <a:t> &lt;= </a:t>
            </a:r>
            <a:r>
              <a:rPr lang="ru-RU" sz="1200" dirty="0" err="1"/>
              <a:t>rxstate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13 * `FCLK / 2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ridata</a:t>
            </a:r>
            <a:r>
              <a:rPr lang="ru-RU" sz="1200" dirty="0"/>
              <a:t>[5] &lt;= </a:t>
            </a:r>
            <a:r>
              <a:rPr lang="ru-RU" sz="1200" dirty="0" err="1"/>
              <a:t>rx</a:t>
            </a:r>
            <a:r>
              <a:rPr lang="ru-RU" sz="1200" dirty="0"/>
              <a:t>; </a:t>
            </a:r>
            <a:r>
              <a:rPr lang="ru-RU" sz="1200" dirty="0" err="1"/>
              <a:t>rxstate</a:t>
            </a:r>
            <a:r>
              <a:rPr lang="ru-RU" sz="1200" dirty="0"/>
              <a:t> &lt;= </a:t>
            </a:r>
            <a:r>
              <a:rPr lang="ru-RU" sz="1200" dirty="0" err="1"/>
              <a:t>rxstate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15 * `FCLK / 2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ridata</a:t>
            </a:r>
            <a:r>
              <a:rPr lang="ru-RU" sz="1200" dirty="0"/>
              <a:t>[6] &lt;= </a:t>
            </a:r>
            <a:r>
              <a:rPr lang="ru-RU" sz="1200" dirty="0" err="1"/>
              <a:t>rx</a:t>
            </a:r>
            <a:r>
              <a:rPr lang="ru-RU" sz="1200" dirty="0"/>
              <a:t>; </a:t>
            </a:r>
            <a:r>
              <a:rPr lang="ru-RU" sz="1200" dirty="0" err="1"/>
              <a:t>rxstate</a:t>
            </a:r>
            <a:r>
              <a:rPr lang="ru-RU" sz="1200" dirty="0"/>
              <a:t> &lt;= </a:t>
            </a:r>
            <a:r>
              <a:rPr lang="ru-RU" sz="1200" dirty="0" err="1"/>
              <a:t>rxstate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17 * `FCLK / 2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ridata</a:t>
            </a:r>
            <a:r>
              <a:rPr lang="ru-RU" sz="1200" dirty="0"/>
              <a:t>[7] &lt;= </a:t>
            </a:r>
            <a:r>
              <a:rPr lang="ru-RU" sz="1200" dirty="0" err="1"/>
              <a:t>rx</a:t>
            </a:r>
            <a:r>
              <a:rPr lang="ru-RU" sz="1200" dirty="0"/>
              <a:t>; </a:t>
            </a:r>
            <a:r>
              <a:rPr lang="ru-RU" sz="1200" dirty="0" err="1"/>
              <a:t>rxstate</a:t>
            </a:r>
            <a:r>
              <a:rPr lang="ru-RU" sz="1200" dirty="0"/>
              <a:t> &lt;= </a:t>
            </a:r>
            <a:r>
              <a:rPr lang="ru-RU" sz="1200" dirty="0" err="1"/>
              <a:t>rxstate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9 *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received</a:t>
            </a:r>
            <a:r>
              <a:rPr lang="ru-RU" sz="1200" dirty="0"/>
              <a:t> &lt;= 1'b1; </a:t>
            </a:r>
            <a:r>
              <a:rPr lang="ru-RU" sz="1200" dirty="0" err="1"/>
              <a:t>rdata</a:t>
            </a:r>
            <a:r>
              <a:rPr lang="ru-RU" sz="1200" dirty="0"/>
              <a:t> &lt;= </a:t>
            </a:r>
            <a:r>
              <a:rPr lang="ru-RU" sz="1200" dirty="0" err="1"/>
              <a:t>ridata</a:t>
            </a:r>
            <a:r>
              <a:rPr lang="ru-RU" sz="1200" dirty="0"/>
              <a:t>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9 * `FCLK / `UART_BAUDRATE + 1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received</a:t>
            </a:r>
            <a:r>
              <a:rPr lang="ru-RU" sz="1200" dirty="0"/>
              <a:t> &lt;= 1'b0; </a:t>
            </a:r>
            <a:r>
              <a:rPr lang="ru-RU" sz="1200" dirty="0" err="1"/>
              <a:t>rxstate</a:t>
            </a:r>
            <a:r>
              <a:rPr lang="ru-RU" sz="1200" dirty="0"/>
              <a:t> &lt;= 0;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</a:t>
            </a:r>
            <a:r>
              <a:rPr lang="ru-RU" sz="1200" dirty="0" err="1"/>
              <a:t>default</a:t>
            </a:r>
            <a:r>
              <a:rPr lang="ru-RU" sz="1200" dirty="0"/>
              <a:t> : </a:t>
            </a:r>
            <a:r>
              <a:rPr lang="ru-RU" sz="1200" dirty="0" err="1"/>
              <a:t>rxstate</a:t>
            </a:r>
            <a:r>
              <a:rPr lang="ru-RU" sz="1200" dirty="0"/>
              <a:t> &lt;= </a:t>
            </a:r>
            <a:r>
              <a:rPr lang="ru-RU" sz="1200" dirty="0" err="1"/>
              <a:t>rxstate</a:t>
            </a:r>
            <a:r>
              <a:rPr lang="ru-RU" sz="1200" dirty="0"/>
              <a:t> + 1;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endcase</a:t>
            </a:r>
            <a:r>
              <a:rPr lang="ru-RU" sz="1200" dirty="0"/>
              <a:t>   </a:t>
            </a:r>
          </a:p>
          <a:p>
            <a:r>
              <a:rPr lang="ru-RU" sz="1200" dirty="0"/>
              <a:t>   </a:t>
            </a:r>
            <a:r>
              <a:rPr lang="ru-RU" sz="1200" dirty="0" err="1"/>
              <a:t>end</a:t>
            </a:r>
            <a:r>
              <a:rPr lang="ru-RU" sz="1200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071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412E8D-365D-4046-8957-30761422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Контроллер </a:t>
            </a:r>
            <a:r>
              <a:rPr lang="en-US" dirty="0"/>
              <a:t>UART</a:t>
            </a:r>
            <a:r>
              <a:rPr lang="ru-RU" dirty="0"/>
              <a:t> - передача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527ABF-DB9B-4F75-944C-1B7AEDE5C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058" y="1825625"/>
            <a:ext cx="4691742" cy="4351338"/>
          </a:xfrm>
        </p:spPr>
        <p:txBody>
          <a:bodyPr/>
          <a:lstStyle/>
          <a:p>
            <a:r>
              <a:rPr lang="ru-RU" dirty="0"/>
              <a:t>Запись в регистр передачи данных может сама по себе запускать КА для передачи</a:t>
            </a:r>
          </a:p>
          <a:p>
            <a:r>
              <a:rPr lang="ru-RU" dirty="0"/>
              <a:t>Сигнал </a:t>
            </a:r>
            <a:r>
              <a:rPr lang="en-US" dirty="0"/>
              <a:t>transmit</a:t>
            </a:r>
            <a:r>
              <a:rPr lang="ru-RU" dirty="0"/>
              <a:t> также может быть использован для старта</a:t>
            </a:r>
          </a:p>
          <a:p>
            <a:r>
              <a:rPr lang="ru-RU" dirty="0"/>
              <a:t>Номер состояния </a:t>
            </a:r>
            <a:r>
              <a:rPr lang="en-US" dirty="0" err="1"/>
              <a:t>txstate</a:t>
            </a:r>
            <a:r>
              <a:rPr lang="ru-RU" dirty="0"/>
              <a:t> является признаком продолжения передачи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BBB40-AC9C-4C71-9349-E9E3C89A6BE7}"/>
              </a:ext>
            </a:extLst>
          </p:cNvPr>
          <p:cNvSpPr txBox="1"/>
          <p:nvPr/>
        </p:nvSpPr>
        <p:spPr>
          <a:xfrm>
            <a:off x="246630" y="1467982"/>
            <a:ext cx="62970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 reg </a:t>
            </a:r>
            <a:r>
              <a:rPr lang="en-US" sz="1200" dirty="0" err="1"/>
              <a:t>txreg</a:t>
            </a:r>
            <a:r>
              <a:rPr lang="en-US" sz="1200" dirty="0"/>
              <a:t>;</a:t>
            </a:r>
            <a:r>
              <a:rPr lang="ru-RU" sz="1200" dirty="0"/>
              <a:t>  </a:t>
            </a:r>
            <a:endParaRPr lang="en-US" sz="1200" dirty="0"/>
          </a:p>
          <a:p>
            <a:endParaRPr lang="en-US" sz="1200" dirty="0"/>
          </a:p>
          <a:p>
            <a:r>
              <a:rPr lang="ru-RU" sz="1200" dirty="0" err="1"/>
              <a:t>always</a:t>
            </a:r>
            <a:r>
              <a:rPr lang="ru-RU" sz="1200" dirty="0"/>
              <a:t> @(posedge clk)</a:t>
            </a:r>
          </a:p>
          <a:p>
            <a:r>
              <a:rPr lang="ru-RU" sz="1200" dirty="0"/>
              <a:t>   </a:t>
            </a:r>
            <a:r>
              <a:rPr lang="ru-RU" sz="1200" dirty="0" err="1"/>
              <a:t>begin</a:t>
            </a:r>
            <a:endParaRPr lang="ru-RU" sz="1200" dirty="0"/>
          </a:p>
          <a:p>
            <a:r>
              <a:rPr lang="ru-RU" sz="1200" dirty="0"/>
              <a:t>     </a:t>
            </a:r>
            <a:r>
              <a:rPr lang="ru-RU" sz="1200" dirty="0" err="1"/>
              <a:t>if</a:t>
            </a:r>
            <a:r>
              <a:rPr lang="ru-RU" sz="1200" dirty="0"/>
              <a:t> (reset) </a:t>
            </a:r>
          </a:p>
          <a:p>
            <a:r>
              <a:rPr lang="ru-RU" sz="1200" dirty="0"/>
              <a:t>       </a:t>
            </a:r>
            <a:r>
              <a:rPr lang="ru-RU" sz="1200" dirty="0" err="1"/>
              <a:t>begin</a:t>
            </a:r>
            <a:endParaRPr lang="ru-RU" sz="1200" dirty="0"/>
          </a:p>
          <a:p>
            <a:r>
              <a:rPr lang="ru-RU" sz="1200" dirty="0"/>
              <a:t>         </a:t>
            </a:r>
            <a:r>
              <a:rPr lang="ru-RU" sz="1200" dirty="0" err="1"/>
              <a:t>txstate</a:t>
            </a:r>
            <a:r>
              <a:rPr lang="ru-RU" sz="1200" dirty="0"/>
              <a:t> &lt;= 0;</a:t>
            </a:r>
          </a:p>
          <a:p>
            <a:r>
              <a:rPr lang="ru-RU" sz="1200" dirty="0"/>
              <a:t>         </a:t>
            </a:r>
            <a:r>
              <a:rPr lang="ru-RU" sz="1200" dirty="0" err="1"/>
              <a:t>txreg</a:t>
            </a:r>
            <a:r>
              <a:rPr lang="ru-RU" sz="1200" dirty="0"/>
              <a:t> &lt;= 1;</a:t>
            </a:r>
          </a:p>
          <a:p>
            <a:r>
              <a:rPr lang="ru-RU" sz="1200" dirty="0"/>
              <a:t>       </a:t>
            </a:r>
            <a:r>
              <a:rPr lang="ru-RU" sz="1200" dirty="0" err="1"/>
              <a:t>end</a:t>
            </a:r>
            <a:r>
              <a:rPr lang="ru-RU" sz="1200" dirty="0"/>
              <a:t>    </a:t>
            </a:r>
          </a:p>
          <a:p>
            <a:r>
              <a:rPr lang="ru-RU" sz="1200" dirty="0"/>
              <a:t>     </a:t>
            </a:r>
            <a:r>
              <a:rPr lang="ru-RU" sz="1200" dirty="0" err="1"/>
              <a:t>else</a:t>
            </a:r>
            <a:r>
              <a:rPr lang="ru-RU" sz="1200" dirty="0"/>
              <a:t> 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case</a:t>
            </a:r>
            <a:r>
              <a:rPr lang="ru-RU" sz="1200" dirty="0"/>
              <a:t>(</a:t>
            </a:r>
            <a:r>
              <a:rPr lang="ru-RU" sz="1200" dirty="0" err="1"/>
              <a:t>txstate</a:t>
            </a:r>
            <a:r>
              <a:rPr lang="ru-RU" sz="1200" dirty="0"/>
              <a:t>)</a:t>
            </a:r>
          </a:p>
          <a:p>
            <a:r>
              <a:rPr lang="ru-RU" sz="1200" dirty="0"/>
              <a:t>        0 : </a:t>
            </a:r>
            <a:r>
              <a:rPr lang="ru-RU" sz="1200" dirty="0" err="1"/>
              <a:t>if</a:t>
            </a:r>
            <a:r>
              <a:rPr lang="ru-RU" sz="1200" dirty="0"/>
              <a:t> (</a:t>
            </a:r>
            <a:r>
              <a:rPr lang="ru-RU" sz="1200" dirty="0" err="1"/>
              <a:t>transmit</a:t>
            </a:r>
            <a:r>
              <a:rPr lang="ru-RU" sz="1200" dirty="0"/>
              <a:t>)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0; </a:t>
            </a:r>
            <a:r>
              <a:rPr lang="ru-RU" sz="1200" dirty="0" err="1"/>
              <a:t>txstate</a:t>
            </a:r>
            <a:r>
              <a:rPr lang="ru-RU" sz="1200" dirty="0"/>
              <a:t> &lt;=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</a:t>
            </a:r>
            <a:r>
              <a:rPr lang="ru-RU" sz="1200" dirty="0" err="1"/>
              <a:t>tdata</a:t>
            </a:r>
            <a:r>
              <a:rPr lang="ru-RU" sz="1200" dirty="0"/>
              <a:t>[0]; </a:t>
            </a:r>
            <a:r>
              <a:rPr lang="ru-RU" sz="1200" dirty="0" err="1"/>
              <a:t>txstate</a:t>
            </a:r>
            <a:r>
              <a:rPr lang="ru-RU" sz="1200" dirty="0"/>
              <a:t> &lt;= </a:t>
            </a:r>
            <a:r>
              <a:rPr lang="ru-RU" sz="1200" dirty="0" err="1"/>
              <a:t>txstate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2 *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</a:t>
            </a:r>
            <a:r>
              <a:rPr lang="ru-RU" sz="1200" dirty="0" err="1"/>
              <a:t>tdata</a:t>
            </a:r>
            <a:r>
              <a:rPr lang="ru-RU" sz="1200" dirty="0"/>
              <a:t>[1]; </a:t>
            </a:r>
            <a:r>
              <a:rPr lang="ru-RU" sz="1200" dirty="0" err="1"/>
              <a:t>txstate</a:t>
            </a:r>
            <a:r>
              <a:rPr lang="ru-RU" sz="1200" dirty="0"/>
              <a:t> &lt;= </a:t>
            </a:r>
            <a:r>
              <a:rPr lang="ru-RU" sz="1200" dirty="0" err="1"/>
              <a:t>txstate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3 *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</a:t>
            </a:r>
            <a:r>
              <a:rPr lang="ru-RU" sz="1200" dirty="0" err="1"/>
              <a:t>tdata</a:t>
            </a:r>
            <a:r>
              <a:rPr lang="ru-RU" sz="1200" dirty="0"/>
              <a:t>[2]; </a:t>
            </a:r>
            <a:r>
              <a:rPr lang="ru-RU" sz="1200" dirty="0" err="1"/>
              <a:t>txstate</a:t>
            </a:r>
            <a:r>
              <a:rPr lang="ru-RU" sz="1200" dirty="0"/>
              <a:t> &lt;= </a:t>
            </a:r>
            <a:r>
              <a:rPr lang="ru-RU" sz="1200" dirty="0" err="1"/>
              <a:t>txstate</a:t>
            </a:r>
            <a:r>
              <a:rPr lang="ru-RU" sz="1200" dirty="0"/>
              <a:t> + 1;;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4 *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</a:t>
            </a:r>
            <a:r>
              <a:rPr lang="ru-RU" sz="1200" dirty="0" err="1"/>
              <a:t>tdata</a:t>
            </a:r>
            <a:r>
              <a:rPr lang="ru-RU" sz="1200" dirty="0"/>
              <a:t>[3]; </a:t>
            </a:r>
            <a:r>
              <a:rPr lang="ru-RU" sz="1200" dirty="0" err="1"/>
              <a:t>txstate</a:t>
            </a:r>
            <a:r>
              <a:rPr lang="ru-RU" sz="1200" dirty="0"/>
              <a:t> &lt;= </a:t>
            </a:r>
            <a:r>
              <a:rPr lang="ru-RU" sz="1200" dirty="0" err="1"/>
              <a:t>txstate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5 *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</a:t>
            </a:r>
            <a:r>
              <a:rPr lang="ru-RU" sz="1200" dirty="0" err="1"/>
              <a:t>tdata</a:t>
            </a:r>
            <a:r>
              <a:rPr lang="ru-RU" sz="1200" dirty="0"/>
              <a:t>[4]; </a:t>
            </a:r>
            <a:r>
              <a:rPr lang="ru-RU" sz="1200" dirty="0" err="1"/>
              <a:t>txstate</a:t>
            </a:r>
            <a:r>
              <a:rPr lang="ru-RU" sz="1200" dirty="0"/>
              <a:t> &lt;= </a:t>
            </a:r>
            <a:r>
              <a:rPr lang="ru-RU" sz="1200" dirty="0" err="1"/>
              <a:t>txstate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6 *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</a:t>
            </a:r>
            <a:r>
              <a:rPr lang="ru-RU" sz="1200" dirty="0" err="1"/>
              <a:t>tdata</a:t>
            </a:r>
            <a:r>
              <a:rPr lang="ru-RU" sz="1200" dirty="0"/>
              <a:t>[5]; </a:t>
            </a:r>
            <a:r>
              <a:rPr lang="ru-RU" sz="1200" dirty="0" err="1"/>
              <a:t>txstate</a:t>
            </a:r>
            <a:r>
              <a:rPr lang="ru-RU" sz="1200" dirty="0"/>
              <a:t> &lt;= </a:t>
            </a:r>
            <a:r>
              <a:rPr lang="ru-RU" sz="1200" dirty="0" err="1"/>
              <a:t>txstate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7 *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</a:t>
            </a:r>
            <a:r>
              <a:rPr lang="ru-RU" sz="1200" dirty="0" err="1"/>
              <a:t>tdata</a:t>
            </a:r>
            <a:r>
              <a:rPr lang="ru-RU" sz="1200" dirty="0"/>
              <a:t>[6]; </a:t>
            </a:r>
            <a:r>
              <a:rPr lang="ru-RU" sz="1200" dirty="0" err="1"/>
              <a:t>txstate</a:t>
            </a:r>
            <a:r>
              <a:rPr lang="ru-RU" sz="1200" dirty="0"/>
              <a:t> &lt;= </a:t>
            </a:r>
            <a:r>
              <a:rPr lang="ru-RU" sz="1200" dirty="0" err="1"/>
              <a:t>txstate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8 *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</a:t>
            </a:r>
            <a:r>
              <a:rPr lang="ru-RU" sz="1200" dirty="0" err="1"/>
              <a:t>tdata</a:t>
            </a:r>
            <a:r>
              <a:rPr lang="ru-RU" sz="1200" dirty="0"/>
              <a:t>[7]; </a:t>
            </a:r>
            <a:r>
              <a:rPr lang="ru-RU" sz="1200" dirty="0" err="1"/>
              <a:t>txstate</a:t>
            </a:r>
            <a:r>
              <a:rPr lang="ru-RU" sz="1200" dirty="0"/>
              <a:t> &lt;= </a:t>
            </a:r>
            <a:r>
              <a:rPr lang="ru-RU" sz="1200" dirty="0" err="1"/>
              <a:t>txstate</a:t>
            </a:r>
            <a:r>
              <a:rPr lang="ru-RU" sz="1200" dirty="0"/>
              <a:t> + 1;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9 * `FCLK / `UART_BAUDRATE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txreg</a:t>
            </a:r>
            <a:r>
              <a:rPr lang="ru-RU" sz="1200" dirty="0"/>
              <a:t> &lt;= 1; </a:t>
            </a:r>
            <a:r>
              <a:rPr lang="ru-RU" sz="1200" dirty="0" err="1"/>
              <a:t>rdata</a:t>
            </a:r>
            <a:r>
              <a:rPr lang="ru-RU" sz="1200" dirty="0"/>
              <a:t> &lt;= </a:t>
            </a:r>
            <a:r>
              <a:rPr lang="ru-RU" sz="1200" dirty="0" err="1"/>
              <a:t>ridata</a:t>
            </a:r>
            <a:r>
              <a:rPr lang="ru-RU" sz="1200" dirty="0"/>
              <a:t>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10 * `FCLK / `UART_BAUDRATE + 1 : </a:t>
            </a:r>
            <a:r>
              <a:rPr lang="ru-RU" sz="1200" dirty="0" err="1"/>
              <a:t>begin</a:t>
            </a:r>
            <a:r>
              <a:rPr lang="ru-RU" sz="1200" dirty="0"/>
              <a:t> </a:t>
            </a:r>
            <a:r>
              <a:rPr lang="ru-RU" sz="1200" dirty="0" err="1"/>
              <a:t>txstate</a:t>
            </a:r>
            <a:r>
              <a:rPr lang="ru-RU" sz="1200" dirty="0"/>
              <a:t> &lt;= 0; </a:t>
            </a:r>
            <a:r>
              <a:rPr lang="ru-RU" sz="1200" dirty="0" err="1"/>
              <a:t>end</a:t>
            </a:r>
            <a:endParaRPr lang="ru-RU" sz="1200" dirty="0"/>
          </a:p>
          <a:p>
            <a:r>
              <a:rPr lang="ru-RU" sz="1200" dirty="0"/>
              <a:t>        </a:t>
            </a:r>
            <a:r>
              <a:rPr lang="ru-RU" sz="1200" dirty="0" err="1"/>
              <a:t>default</a:t>
            </a:r>
            <a:r>
              <a:rPr lang="ru-RU" sz="1200" dirty="0"/>
              <a:t> : </a:t>
            </a:r>
            <a:r>
              <a:rPr lang="ru-RU" sz="1200" dirty="0" err="1"/>
              <a:t>txstate</a:t>
            </a:r>
            <a:r>
              <a:rPr lang="ru-RU" sz="1200" dirty="0"/>
              <a:t> &lt;= </a:t>
            </a:r>
            <a:r>
              <a:rPr lang="ru-RU" sz="1200" dirty="0" err="1"/>
              <a:t>txstate</a:t>
            </a:r>
            <a:r>
              <a:rPr lang="ru-RU" sz="1200" dirty="0"/>
              <a:t> + 1;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endcase</a:t>
            </a:r>
            <a:r>
              <a:rPr lang="ru-RU" sz="1200" dirty="0"/>
              <a:t>   </a:t>
            </a:r>
          </a:p>
          <a:p>
            <a:r>
              <a:rPr lang="ru-RU" sz="1200" dirty="0"/>
              <a:t>   </a:t>
            </a:r>
            <a:r>
              <a:rPr lang="ru-RU" sz="1200" dirty="0" err="1"/>
              <a:t>end</a:t>
            </a:r>
            <a:r>
              <a:rPr lang="ru-RU" sz="1200" dirty="0"/>
              <a:t>   </a:t>
            </a:r>
          </a:p>
          <a:p>
            <a:r>
              <a:rPr lang="ru-RU" sz="1200" dirty="0"/>
              <a:t>   </a:t>
            </a:r>
          </a:p>
          <a:p>
            <a:r>
              <a:rPr lang="ru-RU" sz="1200" dirty="0"/>
              <a:t>   </a:t>
            </a:r>
            <a:r>
              <a:rPr lang="ru-RU" sz="1200" dirty="0" err="1"/>
              <a:t>assign</a:t>
            </a:r>
            <a:r>
              <a:rPr lang="ru-RU" sz="1200" dirty="0"/>
              <a:t> </a:t>
            </a:r>
            <a:r>
              <a:rPr lang="ru-RU" sz="1200" dirty="0" err="1"/>
              <a:t>tx</a:t>
            </a:r>
            <a:r>
              <a:rPr lang="ru-RU" sz="1200" dirty="0"/>
              <a:t> = </a:t>
            </a:r>
            <a:r>
              <a:rPr lang="ru-RU" sz="1200" dirty="0" err="1"/>
              <a:t>txreg</a:t>
            </a:r>
            <a:r>
              <a:rPr lang="ru-RU" sz="1200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0401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A6152A-DD17-428F-9D0C-6EDE8326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7893504" cy="1325563"/>
          </a:xfrm>
        </p:spPr>
        <p:txBody>
          <a:bodyPr/>
          <a:lstStyle/>
          <a:p>
            <a:r>
              <a:rPr lang="ru-RU" dirty="0"/>
              <a:t>Широтно-импульсная модуляция (ШИМ).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AB29E1-10A7-4009-8641-F04ED1A06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07" y="1825625"/>
            <a:ext cx="10692493" cy="4351338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Цифровая микросхема не может дать на выходе большой ток. Типовые значения 12 мА – 24 мА</a:t>
            </a:r>
          </a:p>
          <a:p>
            <a:r>
              <a:rPr lang="ru-RU" dirty="0"/>
              <a:t>Транзистор (биполярный или полевой) может усилить ток.</a:t>
            </a:r>
          </a:p>
          <a:p>
            <a:r>
              <a:rPr lang="ru-RU" dirty="0"/>
              <a:t>В линейном режиме транзистор будет рассеивать мощность, которая не подана в нагрузку (</a:t>
            </a:r>
            <a:r>
              <a:rPr lang="ru-RU" dirty="0">
                <a:solidFill>
                  <a:srgbClr val="FF0000"/>
                </a:solidFill>
              </a:rPr>
              <a:t>проблема</a:t>
            </a:r>
            <a:r>
              <a:rPr lang="ru-RU" dirty="0"/>
              <a:t>)</a:t>
            </a:r>
          </a:p>
          <a:p>
            <a:r>
              <a:rPr lang="ru-RU" dirty="0"/>
              <a:t>Переключающий режим более экономичен – транзистор или пропускает ток (</a:t>
            </a:r>
            <a:r>
              <a:rPr lang="en-US" dirty="0"/>
              <a:t>U ~</a:t>
            </a:r>
            <a:r>
              <a:rPr lang="ru-RU" dirty="0"/>
              <a:t>=</a:t>
            </a:r>
            <a:r>
              <a:rPr lang="en-US" dirty="0"/>
              <a:t> 0</a:t>
            </a:r>
            <a:r>
              <a:rPr lang="ru-RU" dirty="0"/>
              <a:t>), или не пропускает</a:t>
            </a:r>
            <a:r>
              <a:rPr lang="en-US" dirty="0"/>
              <a:t> (I ~</a:t>
            </a:r>
            <a:r>
              <a:rPr lang="ru-RU" dirty="0"/>
              <a:t>=</a:t>
            </a:r>
            <a:r>
              <a:rPr lang="en-US" dirty="0"/>
              <a:t> 0)</a:t>
            </a:r>
          </a:p>
          <a:p>
            <a:r>
              <a:rPr lang="ru-RU" dirty="0"/>
              <a:t>Если быстро чередовать периоды включения и выключения, можно регулировать </a:t>
            </a:r>
            <a:r>
              <a:rPr lang="ru-RU" i="1" dirty="0"/>
              <a:t>среднюю</a:t>
            </a:r>
            <a:r>
              <a:rPr lang="ru-RU" dirty="0"/>
              <a:t> мощность</a:t>
            </a:r>
          </a:p>
          <a:p>
            <a:r>
              <a:rPr lang="ru-RU" dirty="0"/>
              <a:t>Способ известен как широтно-импульсная модуляция (</a:t>
            </a:r>
            <a:r>
              <a:rPr lang="en-US" dirty="0"/>
              <a:t>PWM – Pulse Width Modulation)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6" name="Picture 4" descr="PWM | Android Things | Android Developers">
            <a:extLst>
              <a:ext uri="{FF2B5EF4-FFF2-40B4-BE49-F238E27FC236}">
                <a16:creationId xmlns:a16="http://schemas.microsoft.com/office/drawing/2014/main" id="{73896AFD-F2DA-4CCD-94AB-080C057ED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149" y="320675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18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E5C1D2-0322-4A2E-9A06-7EE8B9829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Широтно-импульсная модуляция (ШИМ).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847DF6-8BB5-4042-8CAA-84CDFF87A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722" y="1825625"/>
            <a:ext cx="6398078" cy="4351338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Полевой транзистор </a:t>
            </a:r>
            <a:r>
              <a:rPr lang="en-US" dirty="0"/>
              <a:t>(MOSFET</a:t>
            </a:r>
            <a:r>
              <a:rPr lang="ru-RU" dirty="0"/>
              <a:t>) удобен для сопряжения с цифровыми схемами</a:t>
            </a:r>
          </a:p>
          <a:p>
            <a:r>
              <a:rPr lang="ru-RU" dirty="0"/>
              <a:t>Ряд видов нагрузки хорошо работает с ШИМ-сигналами</a:t>
            </a:r>
          </a:p>
          <a:p>
            <a:pPr lvl="1"/>
            <a:r>
              <a:rPr lang="ru-RU" dirty="0"/>
              <a:t>Если быстро переключать светодиоды, человек не заметит мигания</a:t>
            </a:r>
          </a:p>
          <a:p>
            <a:pPr lvl="1"/>
            <a:r>
              <a:rPr lang="ru-RU" dirty="0"/>
              <a:t>Лампы накаливания и нагреватели имеют большую тепловую инерцию</a:t>
            </a:r>
          </a:p>
          <a:p>
            <a:pPr lvl="1"/>
            <a:r>
              <a:rPr lang="ru-RU" dirty="0"/>
              <a:t>Электродвигатели имеют индуктивность и усредняют протекающий ток</a:t>
            </a:r>
          </a:p>
          <a:p>
            <a:r>
              <a:rPr lang="ru-RU" dirty="0"/>
              <a:t>Некоторые компьютерные вентиляторы имеют встроенный контроллер, управляемый цифровым ШИМ-сигналом</a:t>
            </a:r>
            <a:r>
              <a:rPr lang="en-US" dirty="0"/>
              <a:t> (25 </a:t>
            </a:r>
            <a:r>
              <a:rPr lang="ru-RU" dirty="0"/>
              <a:t>кГц)</a:t>
            </a:r>
          </a:p>
        </p:txBody>
      </p:sp>
      <p:pic>
        <p:nvPicPr>
          <p:cNvPr id="4" name="Picture 2" descr="N-channel mosfet calculations - Electrical Engineering Stack Exchange">
            <a:extLst>
              <a:ext uri="{FF2B5EF4-FFF2-40B4-BE49-F238E27FC236}">
                <a16:creationId xmlns:a16="http://schemas.microsoft.com/office/drawing/2014/main" id="{B1247D27-6776-4987-9B29-498A6F831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67" y="1604963"/>
            <a:ext cx="2737016" cy="191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Вентилятор для корпуса 80x80 мм Cooler Master PWM fan 80mm — купить, цена и  характеристики, отзывы">
            <a:extLst>
              <a:ext uri="{FF2B5EF4-FFF2-40B4-BE49-F238E27FC236}">
                <a16:creationId xmlns:a16="http://schemas.microsoft.com/office/drawing/2014/main" id="{C0F862E6-7FD6-4323-9D8A-03393953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5" y="387599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n on ceiling fan wiring diagram">
            <a:extLst>
              <a:ext uri="{FF2B5EF4-FFF2-40B4-BE49-F238E27FC236}">
                <a16:creationId xmlns:a16="http://schemas.microsoft.com/office/drawing/2014/main" id="{B392055C-1169-4817-AADE-0F4BE4E2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512" y="3952761"/>
            <a:ext cx="1837241" cy="260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690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C291D4-E5B3-46AD-8482-67B3E71D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Мостовые схемы ШИМ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DE3ECC-A7F9-4CE5-934B-C147FE28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5268" y="1825625"/>
            <a:ext cx="5128532" cy="4351338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Готовые преобразователи обычно имеют встроенные элементы преобразования цифрового сигнала в сигналы управления транзисторами</a:t>
            </a:r>
          </a:p>
          <a:p>
            <a:r>
              <a:rPr lang="ru-RU" dirty="0"/>
              <a:t>Встроен защитный диод для компенсации индуктивной </a:t>
            </a:r>
            <a:r>
              <a:rPr lang="ru-RU" dirty="0" err="1"/>
              <a:t>э.д.с</a:t>
            </a:r>
            <a:r>
              <a:rPr lang="ru-RU" dirty="0"/>
              <a:t>.</a:t>
            </a:r>
          </a:p>
          <a:p>
            <a:r>
              <a:rPr lang="ru-RU" dirty="0"/>
              <a:t>Частота ограничена снизу необходимостью фильтрации переключений</a:t>
            </a:r>
          </a:p>
          <a:p>
            <a:r>
              <a:rPr lang="ru-RU" dirty="0"/>
              <a:t>Частота ограничена сверху скоростью переключения транзисторов</a:t>
            </a:r>
          </a:p>
          <a:p>
            <a:r>
              <a:rPr lang="ru-RU" dirty="0"/>
              <a:t>10 кГц – 100 кГц – 1 МГц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8ACDDE0-3C0B-473C-AB0E-37D934D91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61" y="3652838"/>
            <a:ext cx="4905375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Соединитель: изогнутый 4">
            <a:extLst>
              <a:ext uri="{FF2B5EF4-FFF2-40B4-BE49-F238E27FC236}">
                <a16:creationId xmlns:a16="http://schemas.microsoft.com/office/drawing/2014/main" id="{99ECC920-4205-4E38-B939-7BA9A51202E4}"/>
              </a:ext>
            </a:extLst>
          </p:cNvPr>
          <p:cNvCxnSpPr/>
          <p:nvPr/>
        </p:nvCxnSpPr>
        <p:spPr>
          <a:xfrm rot="16200000" flipH="1">
            <a:off x="3208565" y="4176712"/>
            <a:ext cx="2294165" cy="17716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Соединитель: изогнутый 6">
            <a:extLst>
              <a:ext uri="{FF2B5EF4-FFF2-40B4-BE49-F238E27FC236}">
                <a16:creationId xmlns:a16="http://schemas.microsoft.com/office/drawing/2014/main" id="{03216F7D-2F0C-4C2D-AB59-E1BA4EC38839}"/>
              </a:ext>
            </a:extLst>
          </p:cNvPr>
          <p:cNvCxnSpPr/>
          <p:nvPr/>
        </p:nvCxnSpPr>
        <p:spPr>
          <a:xfrm rot="5400000">
            <a:off x="3251428" y="4105275"/>
            <a:ext cx="2224768" cy="189411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76" name="Picture 4">
            <a:extLst>
              <a:ext uri="{FF2B5EF4-FFF2-40B4-BE49-F238E27FC236}">
                <a16:creationId xmlns:a16="http://schemas.microsoft.com/office/drawing/2014/main" id="{88381207-FB7F-4675-8047-3203CF30B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30" y="1592036"/>
            <a:ext cx="2329992" cy="201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5227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7785</TotalTime>
  <Words>2422</Words>
  <Application>Microsoft Office PowerPoint</Application>
  <PresentationFormat>Широкоэкранный</PresentationFormat>
  <Paragraphs>279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Times New Roman</vt:lpstr>
      <vt:lpstr>Тема Office</vt:lpstr>
      <vt:lpstr>Схемотехника устройств компьютерных систем</vt:lpstr>
      <vt:lpstr>Презентация PowerPoint</vt:lpstr>
      <vt:lpstr>Контроллер UART</vt:lpstr>
      <vt:lpstr>Контроллер UART</vt:lpstr>
      <vt:lpstr>Контроллер UART - прием</vt:lpstr>
      <vt:lpstr>Контроллер UART - передача</vt:lpstr>
      <vt:lpstr>Широтно-импульсная модуляция (ШИМ).</vt:lpstr>
      <vt:lpstr>Широтно-импульсная модуляция (ШИМ).</vt:lpstr>
      <vt:lpstr>Мостовые схемы ШИМ</vt:lpstr>
      <vt:lpstr>Широтно-импульсная модуляция (ШИМ).</vt:lpstr>
      <vt:lpstr>Широтно-импульсная модуляция (ШИМ).</vt:lpstr>
      <vt:lpstr>SPI (Serial Peripheral Interface)</vt:lpstr>
      <vt:lpstr>SPI-flash</vt:lpstr>
      <vt:lpstr>SPI ADC</vt:lpstr>
      <vt:lpstr>Особенности формирования тактового сигнала в SPI master.</vt:lpstr>
      <vt:lpstr>Захват данных в SPI slave.</vt:lpstr>
      <vt:lpstr>SPI</vt:lpstr>
      <vt:lpstr>Интерфейс I2C (IIC, Inter-Integrated Circuit).</vt:lpstr>
      <vt:lpstr>VGA</vt:lpstr>
      <vt:lpstr>Характеристики некоторых видеорежимов</vt:lpstr>
      <vt:lpstr>Видеопоток в формате VGA является входом для преобразователей HDMI</vt:lpstr>
      <vt:lpstr>Подключение видеокамеры</vt:lpstr>
      <vt:lpstr>Интерфейс I2S (Inter-IC Sound).</vt:lpstr>
      <vt:lpstr>1-wire (WS2818b)</vt:lpstr>
      <vt:lpstr>Существует большое количество модулей расширения (показаны модули с интерфейсом PMOD)</vt:lpstr>
      <vt:lpstr>Параметризация модулей.</vt:lpstr>
      <vt:lpstr>Параметризация модулей.</vt:lpstr>
      <vt:lpstr>Что делать?...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Схемотехника устройств компьютерных систем</dc:title>
  <dc:creator>Ilya Tarasov</dc:creator>
  <cp:lastModifiedBy>Ilya Tarasov</cp:lastModifiedBy>
  <cp:revision>177</cp:revision>
  <dcterms:created xsi:type="dcterms:W3CDTF">2021-09-05T18:58:25Z</dcterms:created>
  <dcterms:modified xsi:type="dcterms:W3CDTF">2022-07-21T21:24:27Z</dcterms:modified>
</cp:coreProperties>
</file>